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292" r:id="rId5"/>
    <p:sldId id="275" r:id="rId6"/>
    <p:sldId id="297" r:id="rId7"/>
    <p:sldId id="276" r:id="rId8"/>
    <p:sldId id="296" r:id="rId9"/>
    <p:sldId id="298" r:id="rId10"/>
    <p:sldId id="299" r:id="rId11"/>
    <p:sldId id="294" r:id="rId12"/>
    <p:sldId id="301" r:id="rId13"/>
    <p:sldId id="303" r:id="rId14"/>
    <p:sldId id="302" r:id="rId15"/>
    <p:sldId id="300" r:id="rId16"/>
    <p:sldId id="288" r:id="rId17"/>
    <p:sldId id="304" r:id="rId18"/>
    <p:sldId id="289"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256" autoAdjust="0"/>
  </p:normalViewPr>
  <p:slideViewPr>
    <p:cSldViewPr snapToGrid="0" showGuides="1">
      <p:cViewPr varScale="1">
        <p:scale>
          <a:sx n="82" d="100"/>
          <a:sy n="82" d="100"/>
        </p:scale>
        <p:origin x="720" y="67"/>
      </p:cViewPr>
      <p:guideLst>
        <p:guide orient="horz" pos="1536"/>
        <p:guide pos="312"/>
      </p:guideLst>
    </p:cSldViewPr>
  </p:slideViewPr>
  <p:outlineViewPr>
    <p:cViewPr>
      <p:scale>
        <a:sx n="33" d="100"/>
        <a:sy n="33" d="100"/>
      </p:scale>
      <p:origin x="0" y="0"/>
    </p:cViewPr>
  </p:outlineViewPr>
  <p:notesTextViewPr>
    <p:cViewPr>
      <p:scale>
        <a:sx n="1" d="1"/>
        <a:sy n="1" d="1"/>
      </p:scale>
      <p:origin x="0" y="0"/>
    </p:cViewPr>
  </p:notesTextViewPr>
  <p:sorterViewPr>
    <p:cViewPr>
      <p:scale>
        <a:sx n="150" d="100"/>
        <a:sy n="150" d="100"/>
      </p:scale>
      <p:origin x="0" y="-981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6/29/2023</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2023/6/29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7.jpg"/><Relationship Id="rId1" Type="http://schemas.openxmlformats.org/officeDocument/2006/relationships/slideLayout" Target="../slideLayouts/slideLayout16.xml"/><Relationship Id="rId5" Type="http://schemas.openxmlformats.org/officeDocument/2006/relationships/image" Target="../media/image9.jp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484764" y="1986926"/>
            <a:ext cx="5164611" cy="2057441"/>
          </a:xfrm>
        </p:spPr>
        <p:txBody>
          <a:bodyPr/>
          <a:lstStyle/>
          <a:p>
            <a:r>
              <a:rPr lang="en-US" dirty="0"/>
              <a:t>Digital Library System</a:t>
            </a: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564043" y="4277985"/>
            <a:ext cx="1570612" cy="528587"/>
          </a:xfrm>
        </p:spPr>
        <p:txBody>
          <a:bodyPr/>
          <a:lstStyle/>
          <a:p>
            <a:r>
              <a:rPr lang="en-US" sz="2800" dirty="0"/>
              <a:t>D L S</a:t>
            </a:r>
            <a:endParaRPr lang="en-US" dirty="0"/>
          </a:p>
        </p:txBody>
      </p:sp>
      <p:pic>
        <p:nvPicPr>
          <p:cNvPr id="30" name="Picture placeholder 29">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a:blip r:embed="rId2"/>
          <a:srcRect l="6522" r="6522"/>
          <a:stretch/>
        </p:blipFill>
        <p:spPr>
          <a:xfrm>
            <a:off x="6742557" y="821836"/>
            <a:ext cx="4405503" cy="5066346"/>
          </a:xfrm>
        </p:spPr>
      </p:pic>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C571E-FE0E-082E-552D-FFE750D70633}"/>
              </a:ext>
            </a:extLst>
          </p:cNvPr>
          <p:cNvSpPr>
            <a:spLocks noGrp="1"/>
          </p:cNvSpPr>
          <p:nvPr>
            <p:ph type="title"/>
          </p:nvPr>
        </p:nvSpPr>
        <p:spPr>
          <a:xfrm>
            <a:off x="3803280" y="81481"/>
            <a:ext cx="4416989" cy="870242"/>
          </a:xfrm>
        </p:spPr>
        <p:txBody>
          <a:bodyPr/>
          <a:lstStyle/>
          <a:p>
            <a:pPr algn="ctr"/>
            <a:r>
              <a:rPr lang="en-US" sz="3600" dirty="0"/>
              <a:t>Admin Login</a:t>
            </a:r>
            <a:endParaRPr lang="en-IN" sz="3600" dirty="0"/>
          </a:p>
        </p:txBody>
      </p:sp>
      <p:sp>
        <p:nvSpPr>
          <p:cNvPr id="5" name="Footer Placeholder 4">
            <a:extLst>
              <a:ext uri="{FF2B5EF4-FFF2-40B4-BE49-F238E27FC236}">
                <a16:creationId xmlns:a16="http://schemas.microsoft.com/office/drawing/2014/main" id="{D01F5B72-BE49-3A11-3ED7-65AF97DE2497}"/>
              </a:ext>
            </a:extLst>
          </p:cNvPr>
          <p:cNvSpPr>
            <a:spLocks noGrp="1"/>
          </p:cNvSpPr>
          <p:nvPr>
            <p:ph type="ftr" sz="quarter" idx="52"/>
          </p:nvPr>
        </p:nvSpPr>
        <p:spPr/>
        <p:txBody>
          <a:bodyPr/>
          <a:lstStyle/>
          <a:p>
            <a:r>
              <a:rPr lang="en-US" dirty="0"/>
              <a:t>Digital Library System</a:t>
            </a:r>
          </a:p>
        </p:txBody>
      </p:sp>
      <p:pic>
        <p:nvPicPr>
          <p:cNvPr id="8" name="Picture 7">
            <a:extLst>
              <a:ext uri="{FF2B5EF4-FFF2-40B4-BE49-F238E27FC236}">
                <a16:creationId xmlns:a16="http://schemas.microsoft.com/office/drawing/2014/main" id="{98247BC7-12C9-38F9-4ACD-16E6A0058217}"/>
              </a:ext>
            </a:extLst>
          </p:cNvPr>
          <p:cNvPicPr>
            <a:picLocks noChangeAspect="1"/>
          </p:cNvPicPr>
          <p:nvPr/>
        </p:nvPicPr>
        <p:blipFill>
          <a:blip r:embed="rId2"/>
          <a:srcRect/>
          <a:stretch/>
        </p:blipFill>
        <p:spPr>
          <a:xfrm>
            <a:off x="1047337" y="843356"/>
            <a:ext cx="9928873" cy="51712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73016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C571E-FE0E-082E-552D-FFE750D70633}"/>
              </a:ext>
            </a:extLst>
          </p:cNvPr>
          <p:cNvSpPr>
            <a:spLocks noGrp="1"/>
          </p:cNvSpPr>
          <p:nvPr>
            <p:ph type="title"/>
          </p:nvPr>
        </p:nvSpPr>
        <p:spPr>
          <a:xfrm>
            <a:off x="3803280" y="81481"/>
            <a:ext cx="4416989" cy="870242"/>
          </a:xfrm>
        </p:spPr>
        <p:txBody>
          <a:bodyPr/>
          <a:lstStyle/>
          <a:p>
            <a:pPr algn="ctr"/>
            <a:r>
              <a:rPr lang="en-US" sz="3600" dirty="0"/>
              <a:t>Admin Dashboard</a:t>
            </a:r>
            <a:endParaRPr lang="en-IN" sz="3600" dirty="0"/>
          </a:p>
        </p:txBody>
      </p:sp>
      <p:sp>
        <p:nvSpPr>
          <p:cNvPr id="5" name="Footer Placeholder 4">
            <a:extLst>
              <a:ext uri="{FF2B5EF4-FFF2-40B4-BE49-F238E27FC236}">
                <a16:creationId xmlns:a16="http://schemas.microsoft.com/office/drawing/2014/main" id="{D01F5B72-BE49-3A11-3ED7-65AF97DE2497}"/>
              </a:ext>
            </a:extLst>
          </p:cNvPr>
          <p:cNvSpPr>
            <a:spLocks noGrp="1"/>
          </p:cNvSpPr>
          <p:nvPr>
            <p:ph type="ftr" sz="quarter" idx="52"/>
          </p:nvPr>
        </p:nvSpPr>
        <p:spPr/>
        <p:txBody>
          <a:bodyPr/>
          <a:lstStyle/>
          <a:p>
            <a:r>
              <a:rPr lang="en-US" dirty="0"/>
              <a:t>Digital Library System</a:t>
            </a:r>
          </a:p>
        </p:txBody>
      </p:sp>
      <p:pic>
        <p:nvPicPr>
          <p:cNvPr id="8" name="Picture 7">
            <a:extLst>
              <a:ext uri="{FF2B5EF4-FFF2-40B4-BE49-F238E27FC236}">
                <a16:creationId xmlns:a16="http://schemas.microsoft.com/office/drawing/2014/main" id="{98247BC7-12C9-38F9-4ACD-16E6A0058217}"/>
              </a:ext>
            </a:extLst>
          </p:cNvPr>
          <p:cNvPicPr>
            <a:picLocks noChangeAspect="1"/>
          </p:cNvPicPr>
          <p:nvPr/>
        </p:nvPicPr>
        <p:blipFill>
          <a:blip r:embed="rId2"/>
          <a:srcRect/>
          <a:stretch/>
        </p:blipFill>
        <p:spPr>
          <a:xfrm>
            <a:off x="1047233" y="863987"/>
            <a:ext cx="9929081" cy="51300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20098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C571E-FE0E-082E-552D-FFE750D70633}"/>
              </a:ext>
            </a:extLst>
          </p:cNvPr>
          <p:cNvSpPr>
            <a:spLocks noGrp="1"/>
          </p:cNvSpPr>
          <p:nvPr>
            <p:ph type="title"/>
          </p:nvPr>
        </p:nvSpPr>
        <p:spPr>
          <a:xfrm>
            <a:off x="3803280" y="81481"/>
            <a:ext cx="4416989" cy="870242"/>
          </a:xfrm>
        </p:spPr>
        <p:txBody>
          <a:bodyPr/>
          <a:lstStyle/>
          <a:p>
            <a:pPr algn="ctr"/>
            <a:r>
              <a:rPr lang="en-US" sz="3600" dirty="0"/>
              <a:t>User Dashboard</a:t>
            </a:r>
            <a:endParaRPr lang="en-IN" sz="3600" dirty="0"/>
          </a:p>
        </p:txBody>
      </p:sp>
      <p:sp>
        <p:nvSpPr>
          <p:cNvPr id="5" name="Footer Placeholder 4">
            <a:extLst>
              <a:ext uri="{FF2B5EF4-FFF2-40B4-BE49-F238E27FC236}">
                <a16:creationId xmlns:a16="http://schemas.microsoft.com/office/drawing/2014/main" id="{D01F5B72-BE49-3A11-3ED7-65AF97DE2497}"/>
              </a:ext>
            </a:extLst>
          </p:cNvPr>
          <p:cNvSpPr>
            <a:spLocks noGrp="1"/>
          </p:cNvSpPr>
          <p:nvPr>
            <p:ph type="ftr" sz="quarter" idx="52"/>
          </p:nvPr>
        </p:nvSpPr>
        <p:spPr/>
        <p:txBody>
          <a:bodyPr/>
          <a:lstStyle/>
          <a:p>
            <a:r>
              <a:rPr lang="en-US" dirty="0"/>
              <a:t>Digital Library System</a:t>
            </a:r>
          </a:p>
        </p:txBody>
      </p:sp>
      <p:pic>
        <p:nvPicPr>
          <p:cNvPr id="10" name="Picture 9">
            <a:extLst>
              <a:ext uri="{FF2B5EF4-FFF2-40B4-BE49-F238E27FC236}">
                <a16:creationId xmlns:a16="http://schemas.microsoft.com/office/drawing/2014/main" id="{D1CC972B-DB46-B347-4893-5ADED0AA7AAC}"/>
              </a:ext>
            </a:extLst>
          </p:cNvPr>
          <p:cNvPicPr>
            <a:picLocks noChangeAspect="1"/>
          </p:cNvPicPr>
          <p:nvPr/>
        </p:nvPicPr>
        <p:blipFill>
          <a:blip r:embed="rId2"/>
          <a:stretch>
            <a:fillRect/>
          </a:stretch>
        </p:blipFill>
        <p:spPr>
          <a:xfrm>
            <a:off x="1112036" y="853952"/>
            <a:ext cx="9967927" cy="515009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053527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480284" y="745875"/>
            <a:ext cx="9823998" cy="1325563"/>
          </a:xfrm>
        </p:spPr>
        <p:txBody>
          <a:bodyPr/>
          <a:lstStyle/>
          <a:p>
            <a:r>
              <a:rPr lang="en-US" altLang="zh-CN" dirty="0">
                <a:latin typeface="Calibri" panose="020F0502020204030204" pitchFamily="34" charset="0"/>
                <a:cs typeface="Calibri" panose="020F0502020204030204" pitchFamily="34" charset="0"/>
              </a:rPr>
              <a:t>Conclusion</a:t>
            </a:r>
            <a:endParaRPr lang="en-US" dirty="0">
              <a:latin typeface="Calibri" panose="020F0502020204030204" pitchFamily="34" charset="0"/>
              <a:cs typeface="Calibri" panose="020F0502020204030204" pitchFamily="34" charset="0"/>
            </a:endParaRPr>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517427" y="1455575"/>
            <a:ext cx="6079316" cy="4656549"/>
          </a:xfrm>
        </p:spPr>
        <p:txBody>
          <a:bodyPr/>
          <a:lstStyle/>
          <a:p>
            <a:r>
              <a:rPr lang="en-US" altLang="zh-CN" sz="1800" dirty="0">
                <a:latin typeface="Calibri" panose="020F0502020204030204" pitchFamily="34" charset="0"/>
                <a:cs typeface="Calibri" panose="020F0502020204030204" pitchFamily="34" charset="0"/>
              </a:rPr>
              <a:t>the Digital Library System (DLS) is a comprehensive solution that aims to automate and streamline library management processes. The system provides a user-friendly interface for both library staff and members, enabling efficient book management, user account management, and borrowing operations. By leveraging technology and automation, DLS eliminates manual paperwork, reduces administrative overhead, and enhances the overall user experience.</a:t>
            </a:r>
          </a:p>
          <a:p>
            <a:endParaRPr lang="en-US" sz="1800" dirty="0">
              <a:latin typeface="Calibri" panose="020F0502020204030204" pitchFamily="34" charset="0"/>
              <a:cs typeface="Calibri" panose="020F0502020204030204" pitchFamily="34" charset="0"/>
            </a:endParaRPr>
          </a:p>
          <a:p>
            <a:r>
              <a:rPr lang="en-US" sz="1800" dirty="0">
                <a:latin typeface="Calibri" panose="020F0502020204030204" pitchFamily="34" charset="0"/>
                <a:cs typeface="Calibri" panose="020F0502020204030204" pitchFamily="34" charset="0"/>
              </a:rPr>
              <a:t>Digital Library System is a valuable tool for modern libraries, providing automation, efficiency, and convenience in managing library resources and serving library members. The system empowers libraries to adapt to the digital era and deliver an enhanced user experience, fostering a culture of learning and knowledge sharing</a:t>
            </a:r>
          </a:p>
        </p:txBody>
      </p:sp>
      <p:pic>
        <p:nvPicPr>
          <p:cNvPr id="38" name="Picture Placeholder 37">
            <a:extLst>
              <a:ext uri="{FF2B5EF4-FFF2-40B4-BE49-F238E27FC236}">
                <a16:creationId xmlns:a16="http://schemas.microsoft.com/office/drawing/2014/main" id="{4162880A-4A88-ED9F-357E-65638ED8BB0C}"/>
              </a:ext>
            </a:extLst>
          </p:cNvPr>
          <p:cNvPicPr>
            <a:picLocks noGrp="1" noChangeAspect="1"/>
          </p:cNvPicPr>
          <p:nvPr>
            <p:ph type="pic" sz="quarter" idx="48"/>
          </p:nvPr>
        </p:nvPicPr>
        <p:blipFill>
          <a:blip r:embed="rId2"/>
          <a:srcRect/>
          <a:stretch/>
        </p:blipFill>
        <p:spPr/>
      </p:pic>
      <p:pic>
        <p:nvPicPr>
          <p:cNvPr id="39" name="图片占位符 31">
            <a:extLst>
              <a:ext uri="{FF2B5EF4-FFF2-40B4-BE49-F238E27FC236}">
                <a16:creationId xmlns:a16="http://schemas.microsoft.com/office/drawing/2014/main" id="{6037332D-8714-C147-6E64-3654D8C57839}"/>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4" name="Footer Placeholder 3">
            <a:extLst>
              <a:ext uri="{FF2B5EF4-FFF2-40B4-BE49-F238E27FC236}">
                <a16:creationId xmlns:a16="http://schemas.microsoft.com/office/drawing/2014/main" id="{8E531165-F745-171F-F6EC-07FDD4E3E06C}"/>
              </a:ext>
            </a:extLst>
          </p:cNvPr>
          <p:cNvSpPr>
            <a:spLocks noGrp="1"/>
          </p:cNvSpPr>
          <p:nvPr>
            <p:ph type="ftr" sz="quarter" idx="49"/>
          </p:nvPr>
        </p:nvSpPr>
        <p:spPr/>
        <p:txBody>
          <a:bodyPr/>
          <a:lstStyle/>
          <a:p>
            <a:r>
              <a:rPr lang="en-US" dirty="0"/>
              <a:t>Digital Library System</a:t>
            </a:r>
          </a:p>
        </p:txBody>
      </p:sp>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0"/>
          </p:nvPr>
        </p:nvSpPr>
        <p:spPr/>
        <p:txBody>
          <a:bodyPr/>
          <a:lstStyle/>
          <a:p>
            <a:fld id="{47FEACEE-25B4-4A2D-B147-27296E36371D}" type="slidenum">
              <a:rPr lang="en-US" altLang="zh-CN" smtClean="0"/>
              <a:pPr/>
              <a:t>13</a:t>
            </a:fld>
            <a:endParaRPr lang="en-US" altLang="zh-CN" dirty="0"/>
          </a:p>
        </p:txBody>
      </p:sp>
    </p:spTree>
    <p:extLst>
      <p:ext uri="{BB962C8B-B14F-4D97-AF65-F5344CB8AC3E}">
        <p14:creationId xmlns:p14="http://schemas.microsoft.com/office/powerpoint/2010/main" val="4157533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074DA72-63B5-EB3B-6298-67BF828012DA}"/>
              </a:ext>
            </a:extLst>
          </p:cNvPr>
          <p:cNvSpPr>
            <a:spLocks noGrp="1"/>
          </p:cNvSpPr>
          <p:nvPr>
            <p:ph type="body" sz="quarter" idx="27"/>
          </p:nvPr>
        </p:nvSpPr>
        <p:spPr>
          <a:xfrm>
            <a:off x="5271605" y="840841"/>
            <a:ext cx="5162709" cy="420683"/>
          </a:xfrm>
        </p:spPr>
        <p:txBody>
          <a:bodyPr/>
          <a:lstStyle/>
          <a:p>
            <a:r>
              <a:rPr lang="en-US" dirty="0"/>
              <a:t>1)</a:t>
            </a:r>
            <a:endParaRPr lang="en-IN" dirty="0"/>
          </a:p>
        </p:txBody>
      </p:sp>
      <p:sp>
        <p:nvSpPr>
          <p:cNvPr id="3" name="Text Placeholder 2">
            <a:extLst>
              <a:ext uri="{FF2B5EF4-FFF2-40B4-BE49-F238E27FC236}">
                <a16:creationId xmlns:a16="http://schemas.microsoft.com/office/drawing/2014/main" id="{E1ED02F9-52AC-0BBA-DD50-894E778F56A2}"/>
              </a:ext>
            </a:extLst>
          </p:cNvPr>
          <p:cNvSpPr>
            <a:spLocks noGrp="1"/>
          </p:cNvSpPr>
          <p:nvPr>
            <p:ph type="body" sz="quarter" idx="28"/>
          </p:nvPr>
        </p:nvSpPr>
        <p:spPr>
          <a:xfrm>
            <a:off x="5271604" y="1291695"/>
            <a:ext cx="5162709" cy="676972"/>
          </a:xfrm>
        </p:spPr>
        <p:txBody>
          <a:bodyPr/>
          <a:lstStyle/>
          <a:p>
            <a:pPr marL="0" indent="0">
              <a:buNone/>
            </a:pPr>
            <a:r>
              <a:rPr lang="en-US" sz="1800" b="0" i="0" u="none" strike="noStrike" baseline="0" dirty="0" err="1">
                <a:solidFill>
                  <a:srgbClr val="000000"/>
                </a:solidFill>
                <a:latin typeface="+mj-lt"/>
              </a:rPr>
              <a:t>Conallen</a:t>
            </a:r>
            <a:r>
              <a:rPr lang="en-US" sz="1800" b="0" i="0" u="none" strike="noStrike" baseline="0" dirty="0">
                <a:solidFill>
                  <a:srgbClr val="000000"/>
                </a:solidFill>
                <a:latin typeface="+mj-lt"/>
              </a:rPr>
              <a:t>, J. (2003). Building Web Applications with UML. Pearson Education, Inc. </a:t>
            </a:r>
          </a:p>
          <a:p>
            <a:pPr marL="0" indent="0">
              <a:buNone/>
            </a:pPr>
            <a:endParaRPr lang="en-IN" dirty="0">
              <a:latin typeface="+mj-lt"/>
            </a:endParaRPr>
          </a:p>
        </p:txBody>
      </p:sp>
      <p:sp>
        <p:nvSpPr>
          <p:cNvPr id="4" name="Text Placeholder 3">
            <a:extLst>
              <a:ext uri="{FF2B5EF4-FFF2-40B4-BE49-F238E27FC236}">
                <a16:creationId xmlns:a16="http://schemas.microsoft.com/office/drawing/2014/main" id="{30BC8D8C-8455-1182-7378-B0B4640BBC79}"/>
              </a:ext>
            </a:extLst>
          </p:cNvPr>
          <p:cNvSpPr>
            <a:spLocks noGrp="1"/>
          </p:cNvSpPr>
          <p:nvPr>
            <p:ph type="body" sz="quarter" idx="29"/>
          </p:nvPr>
        </p:nvSpPr>
        <p:spPr>
          <a:xfrm>
            <a:off x="5271604" y="3063190"/>
            <a:ext cx="5162709" cy="420683"/>
          </a:xfrm>
        </p:spPr>
        <p:txBody>
          <a:bodyPr/>
          <a:lstStyle/>
          <a:p>
            <a:r>
              <a:rPr lang="en-US" dirty="0"/>
              <a:t>2)</a:t>
            </a:r>
            <a:endParaRPr lang="en-IN" dirty="0"/>
          </a:p>
        </p:txBody>
      </p:sp>
      <p:sp>
        <p:nvSpPr>
          <p:cNvPr id="5" name="Text Placeholder 4">
            <a:extLst>
              <a:ext uri="{FF2B5EF4-FFF2-40B4-BE49-F238E27FC236}">
                <a16:creationId xmlns:a16="http://schemas.microsoft.com/office/drawing/2014/main" id="{F4E54090-A428-0EBA-7ACB-1EF81F9A3458}"/>
              </a:ext>
            </a:extLst>
          </p:cNvPr>
          <p:cNvSpPr>
            <a:spLocks noGrp="1"/>
          </p:cNvSpPr>
          <p:nvPr>
            <p:ph type="body" sz="quarter" idx="31"/>
          </p:nvPr>
        </p:nvSpPr>
        <p:spPr>
          <a:xfrm>
            <a:off x="5271604" y="5094567"/>
            <a:ext cx="5162709" cy="421399"/>
          </a:xfrm>
        </p:spPr>
        <p:txBody>
          <a:bodyPr/>
          <a:lstStyle/>
          <a:p>
            <a:r>
              <a:rPr lang="en-US" dirty="0"/>
              <a:t>3)</a:t>
            </a:r>
            <a:endParaRPr lang="en-IN" dirty="0"/>
          </a:p>
        </p:txBody>
      </p:sp>
      <p:sp>
        <p:nvSpPr>
          <p:cNvPr id="6" name="Text Placeholder 5">
            <a:extLst>
              <a:ext uri="{FF2B5EF4-FFF2-40B4-BE49-F238E27FC236}">
                <a16:creationId xmlns:a16="http://schemas.microsoft.com/office/drawing/2014/main" id="{A87327DF-9D2A-15E0-3257-6A4A0D1A7DDA}"/>
              </a:ext>
            </a:extLst>
          </p:cNvPr>
          <p:cNvSpPr>
            <a:spLocks noGrp="1"/>
          </p:cNvSpPr>
          <p:nvPr>
            <p:ph type="body" sz="quarter" idx="34"/>
          </p:nvPr>
        </p:nvSpPr>
        <p:spPr>
          <a:xfrm>
            <a:off x="5271603" y="3505696"/>
            <a:ext cx="5162709" cy="998194"/>
          </a:xfrm>
        </p:spPr>
        <p:txBody>
          <a:bodyPr/>
          <a:lstStyle/>
          <a:p>
            <a:pPr marL="0" indent="0">
              <a:buNone/>
            </a:pPr>
            <a:r>
              <a:rPr lang="en-IN" sz="1800" dirty="0">
                <a:solidFill>
                  <a:schemeClr val="tx1"/>
                </a:solidFill>
              </a:rPr>
              <a:t>Learning </a:t>
            </a:r>
            <a:r>
              <a:rPr lang="en-IN" sz="1800" dirty="0" err="1">
                <a:solidFill>
                  <a:schemeClr val="tx1"/>
                </a:solidFill>
              </a:rPr>
              <a:t>Php</a:t>
            </a:r>
            <a:r>
              <a:rPr lang="en-IN" sz="1800" dirty="0">
                <a:solidFill>
                  <a:schemeClr val="tx1"/>
                </a:solidFill>
              </a:rPr>
              <a:t>, </a:t>
            </a:r>
            <a:r>
              <a:rPr lang="en-IN" sz="1800" dirty="0" err="1">
                <a:solidFill>
                  <a:schemeClr val="tx1"/>
                </a:solidFill>
              </a:rPr>
              <a:t>Mysql</a:t>
            </a:r>
            <a:r>
              <a:rPr lang="en-IN" sz="1800" dirty="0">
                <a:solidFill>
                  <a:schemeClr val="tx1"/>
                </a:solidFill>
              </a:rPr>
              <a:t> &amp; </a:t>
            </a:r>
            <a:r>
              <a:rPr lang="en-IN" sz="1800" dirty="0" err="1">
                <a:solidFill>
                  <a:schemeClr val="tx1"/>
                </a:solidFill>
              </a:rPr>
              <a:t>Javascript</a:t>
            </a:r>
            <a:r>
              <a:rPr lang="en-IN" sz="1800" dirty="0">
                <a:solidFill>
                  <a:schemeClr val="tx1"/>
                </a:solidFill>
              </a:rPr>
              <a:t> by Robin Nixon</a:t>
            </a:r>
          </a:p>
        </p:txBody>
      </p:sp>
      <p:sp>
        <p:nvSpPr>
          <p:cNvPr id="7" name="Text Placeholder 6">
            <a:extLst>
              <a:ext uri="{FF2B5EF4-FFF2-40B4-BE49-F238E27FC236}">
                <a16:creationId xmlns:a16="http://schemas.microsoft.com/office/drawing/2014/main" id="{D84D2CBF-128C-CF64-A74C-661BFDA66343}"/>
              </a:ext>
            </a:extLst>
          </p:cNvPr>
          <p:cNvSpPr>
            <a:spLocks noGrp="1"/>
          </p:cNvSpPr>
          <p:nvPr>
            <p:ph type="body" sz="quarter" idx="35"/>
          </p:nvPr>
        </p:nvSpPr>
        <p:spPr>
          <a:xfrm>
            <a:off x="5271604" y="5515581"/>
            <a:ext cx="5162709" cy="605058"/>
          </a:xfrm>
        </p:spPr>
        <p:txBody>
          <a:bodyPr/>
          <a:lstStyle/>
          <a:p>
            <a:pPr marL="0" indent="0">
              <a:buNone/>
            </a:pPr>
            <a:r>
              <a:rPr lang="en-US" sz="1800" b="0" i="0" dirty="0">
                <a:solidFill>
                  <a:srgbClr val="000000"/>
                </a:solidFill>
                <a:effectLst/>
                <a:latin typeface="Google Sans"/>
              </a:rPr>
              <a:t>PHP &amp; MySQL in easy steps by Mike McGrath</a:t>
            </a:r>
            <a:endParaRPr lang="en-IN" dirty="0"/>
          </a:p>
        </p:txBody>
      </p:sp>
      <p:sp>
        <p:nvSpPr>
          <p:cNvPr id="8" name="Title 7">
            <a:extLst>
              <a:ext uri="{FF2B5EF4-FFF2-40B4-BE49-F238E27FC236}">
                <a16:creationId xmlns:a16="http://schemas.microsoft.com/office/drawing/2014/main" id="{BDAEFDD9-D90C-C031-B694-50636C5902BF}"/>
              </a:ext>
            </a:extLst>
          </p:cNvPr>
          <p:cNvSpPr>
            <a:spLocks noGrp="1"/>
          </p:cNvSpPr>
          <p:nvPr>
            <p:ph type="title"/>
          </p:nvPr>
        </p:nvSpPr>
        <p:spPr/>
        <p:txBody>
          <a:bodyPr/>
          <a:lstStyle/>
          <a:p>
            <a:r>
              <a:rPr lang="en-US" dirty="0"/>
              <a:t>References</a:t>
            </a:r>
            <a:endParaRPr lang="en-IN" dirty="0"/>
          </a:p>
        </p:txBody>
      </p:sp>
    </p:spTree>
    <p:extLst>
      <p:ext uri="{BB962C8B-B14F-4D97-AF65-F5344CB8AC3E}">
        <p14:creationId xmlns:p14="http://schemas.microsoft.com/office/powerpoint/2010/main" val="6156091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5414439" y="2041735"/>
            <a:ext cx="5166475" cy="2192694"/>
          </a:xfrm>
        </p:spPr>
        <p:txBody>
          <a:bodyPr/>
          <a:lstStyle/>
          <a:p>
            <a:r>
              <a:rPr lang="en-US" sz="8000" dirty="0"/>
              <a:t>Thank          		you</a:t>
            </a:r>
          </a:p>
        </p:txBody>
      </p:sp>
      <p:pic>
        <p:nvPicPr>
          <p:cNvPr id="14" name="图片占位符 13">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a:blip r:embed="rId2"/>
          <a:srcRect/>
          <a:stretch/>
        </p:blipFill>
        <p:spPr/>
      </p:pic>
      <p:pic>
        <p:nvPicPr>
          <p:cNvPr id="16" name="图片占位符 15">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a:blip r:embed="rId3"/>
          <a:srcRect/>
          <a:stretch/>
        </p:blipFill>
        <p:spPr/>
      </p:pic>
      <p:pic>
        <p:nvPicPr>
          <p:cNvPr id="18" name="图片占位符 17">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a:blip r:embed="rId4"/>
          <a:srcRect/>
          <a:stretch/>
        </p:blipFill>
        <p:spPr/>
      </p:pic>
      <p:pic>
        <p:nvPicPr>
          <p:cNvPr id="28" name="Picture Placeholder 27">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5"/>
          <a:srcRect/>
          <a:stretch/>
        </p:blipFill>
        <p:spPr/>
      </p:pic>
    </p:spTree>
    <p:extLst>
      <p:ext uri="{BB962C8B-B14F-4D97-AF65-F5344CB8AC3E}">
        <p14:creationId xmlns:p14="http://schemas.microsoft.com/office/powerpoint/2010/main" val="529279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down)">
                                      <p:cBhvr>
                                        <p:cTn id="7" dur="580">
                                          <p:stCondLst>
                                            <p:cond delay="0"/>
                                          </p:stCondLst>
                                        </p:cTn>
                                        <p:tgtEl>
                                          <p:spTgt spid="24"/>
                                        </p:tgtEl>
                                      </p:cBhvr>
                                    </p:animEffect>
                                    <p:anim calcmode="lin" valueType="num">
                                      <p:cBhvr>
                                        <p:cTn id="8" dur="1822" tmFilter="0,0; 0.14,0.36; 0.43,0.73; 0.71,0.91; 1.0,1.0">
                                          <p:stCondLst>
                                            <p:cond delay="0"/>
                                          </p:stCondLst>
                                        </p:cTn>
                                        <p:tgtEl>
                                          <p:spTgt spid="2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4"/>
                                        </p:tgtEl>
                                        <p:attrNameLst>
                                          <p:attrName>ppt_y</p:attrName>
                                        </p:attrNameLst>
                                      </p:cBhvr>
                                      <p:tavLst>
                                        <p:tav tm="0" fmla="#ppt_y-sin(pi*$)/81">
                                          <p:val>
                                            <p:fltVal val="0"/>
                                          </p:val>
                                        </p:tav>
                                        <p:tav tm="100000">
                                          <p:val>
                                            <p:fltVal val="1"/>
                                          </p:val>
                                        </p:tav>
                                      </p:tavLst>
                                    </p:anim>
                                    <p:animScale>
                                      <p:cBhvr>
                                        <p:cTn id="13" dur="26">
                                          <p:stCondLst>
                                            <p:cond delay="650"/>
                                          </p:stCondLst>
                                        </p:cTn>
                                        <p:tgtEl>
                                          <p:spTgt spid="24"/>
                                        </p:tgtEl>
                                      </p:cBhvr>
                                      <p:to x="100000" y="60000"/>
                                    </p:animScale>
                                    <p:animScale>
                                      <p:cBhvr>
                                        <p:cTn id="14" dur="166" decel="50000">
                                          <p:stCondLst>
                                            <p:cond delay="676"/>
                                          </p:stCondLst>
                                        </p:cTn>
                                        <p:tgtEl>
                                          <p:spTgt spid="24"/>
                                        </p:tgtEl>
                                      </p:cBhvr>
                                      <p:to x="100000" y="100000"/>
                                    </p:animScale>
                                    <p:animScale>
                                      <p:cBhvr>
                                        <p:cTn id="15" dur="26">
                                          <p:stCondLst>
                                            <p:cond delay="1312"/>
                                          </p:stCondLst>
                                        </p:cTn>
                                        <p:tgtEl>
                                          <p:spTgt spid="24"/>
                                        </p:tgtEl>
                                      </p:cBhvr>
                                      <p:to x="100000" y="80000"/>
                                    </p:animScale>
                                    <p:animScale>
                                      <p:cBhvr>
                                        <p:cTn id="16" dur="166" decel="50000">
                                          <p:stCondLst>
                                            <p:cond delay="1338"/>
                                          </p:stCondLst>
                                        </p:cTn>
                                        <p:tgtEl>
                                          <p:spTgt spid="24"/>
                                        </p:tgtEl>
                                      </p:cBhvr>
                                      <p:to x="100000" y="100000"/>
                                    </p:animScale>
                                    <p:animScale>
                                      <p:cBhvr>
                                        <p:cTn id="17" dur="26">
                                          <p:stCondLst>
                                            <p:cond delay="1642"/>
                                          </p:stCondLst>
                                        </p:cTn>
                                        <p:tgtEl>
                                          <p:spTgt spid="24"/>
                                        </p:tgtEl>
                                      </p:cBhvr>
                                      <p:to x="100000" y="90000"/>
                                    </p:animScale>
                                    <p:animScale>
                                      <p:cBhvr>
                                        <p:cTn id="18" dur="166" decel="50000">
                                          <p:stCondLst>
                                            <p:cond delay="1668"/>
                                          </p:stCondLst>
                                        </p:cTn>
                                        <p:tgtEl>
                                          <p:spTgt spid="24"/>
                                        </p:tgtEl>
                                      </p:cBhvr>
                                      <p:to x="100000" y="100000"/>
                                    </p:animScale>
                                    <p:animScale>
                                      <p:cBhvr>
                                        <p:cTn id="19" dur="26">
                                          <p:stCondLst>
                                            <p:cond delay="1808"/>
                                          </p:stCondLst>
                                        </p:cTn>
                                        <p:tgtEl>
                                          <p:spTgt spid="24"/>
                                        </p:tgtEl>
                                      </p:cBhvr>
                                      <p:to x="100000" y="95000"/>
                                    </p:animScale>
                                    <p:animScale>
                                      <p:cBhvr>
                                        <p:cTn id="20" dur="166" decel="50000">
                                          <p:stCondLst>
                                            <p:cond delay="1834"/>
                                          </p:stCondLst>
                                        </p:cTn>
                                        <p:tgtEl>
                                          <p:spTgt spid="2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dirty="0"/>
              <a:t>Contents</a:t>
            </a:r>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dirty="0"/>
              <a:t>Abstract</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dirty="0"/>
              <a:t>Introduction</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a:xfrm>
            <a:off x="5235998" y="2835760"/>
            <a:ext cx="1914694" cy="1089194"/>
          </a:xfrm>
        </p:spPr>
        <p:txBody>
          <a:bodyPr/>
          <a:lstStyle/>
          <a:p>
            <a:r>
              <a:rPr lang="en-US" dirty="0"/>
              <a:t>Objectives</a:t>
            </a: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dirty="0"/>
              <a:t>Proposed System</a:t>
            </a: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dirty="0"/>
              <a:t>Screenshots</a:t>
            </a:r>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rPr>
              <a:t>Presentation Title</a:t>
            </a:r>
          </a:p>
        </p:txBody>
      </p:sp>
      <p:sp>
        <p:nvSpPr>
          <p:cNvPr id="8" name="Footer Placeholder 7">
            <a:extLst>
              <a:ext uri="{FF2B5EF4-FFF2-40B4-BE49-F238E27FC236}">
                <a16:creationId xmlns:a16="http://schemas.microsoft.com/office/drawing/2014/main" id="{D36D0CF6-7418-9349-F7A8-045EA96B2D03}"/>
              </a:ext>
            </a:extLst>
          </p:cNvPr>
          <p:cNvSpPr>
            <a:spLocks noGrp="1"/>
          </p:cNvSpPr>
          <p:nvPr>
            <p:ph type="ftr" sz="quarter" idx="33"/>
          </p:nvPr>
        </p:nvSpPr>
        <p:spPr/>
        <p:txBody>
          <a:bodyPr/>
          <a:lstStyle/>
          <a:p>
            <a:r>
              <a:rPr lang="en-US" dirty="0"/>
              <a:t>Digital Library System</a:t>
            </a:r>
          </a:p>
        </p:txBody>
      </p:sp>
      <p:sp>
        <p:nvSpPr>
          <p:cNvPr id="2" name="Hexagon 1">
            <a:extLst>
              <a:ext uri="{FF2B5EF4-FFF2-40B4-BE49-F238E27FC236}">
                <a16:creationId xmlns:a16="http://schemas.microsoft.com/office/drawing/2014/main" id="{F77ABF7A-F1D8-224C-9821-974AE1AB0F7E}"/>
              </a:ext>
            </a:extLst>
          </p:cNvPr>
          <p:cNvSpPr/>
          <p:nvPr/>
        </p:nvSpPr>
        <p:spPr>
          <a:xfrm rot="5400000">
            <a:off x="537155" y="706477"/>
            <a:ext cx="2104863" cy="1904890"/>
          </a:xfrm>
          <a:prstGeom prst="hexagon">
            <a:avLst/>
          </a:prstGeom>
          <a:solidFill>
            <a:schemeClr val="accent4">
              <a:lumMod val="60000"/>
              <a:lumOff val="4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2">
            <a:extLst>
              <a:ext uri="{FF2B5EF4-FFF2-40B4-BE49-F238E27FC236}">
                <a16:creationId xmlns:a16="http://schemas.microsoft.com/office/drawing/2014/main" id="{7ADD8D8B-237E-95F9-F3EF-124ED52F09D7}"/>
              </a:ext>
            </a:extLst>
          </p:cNvPr>
          <p:cNvSpPr/>
          <p:nvPr/>
        </p:nvSpPr>
        <p:spPr>
          <a:xfrm>
            <a:off x="7324531" y="2835760"/>
            <a:ext cx="1904890" cy="105472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85000"/>
                    <a:lumOff val="15000"/>
                  </a:schemeClr>
                </a:solidFill>
              </a:rPr>
              <a:t>Existing System</a:t>
            </a:r>
            <a:endParaRPr lang="en-IN" dirty="0">
              <a:solidFill>
                <a:schemeClr val="tx1">
                  <a:lumMod val="85000"/>
                  <a:lumOff val="15000"/>
                </a:schemeClr>
              </a:solidFill>
            </a:endParaRPr>
          </a:p>
        </p:txBody>
      </p:sp>
      <p:sp>
        <p:nvSpPr>
          <p:cNvPr id="12" name="Rectangle 11">
            <a:extLst>
              <a:ext uri="{FF2B5EF4-FFF2-40B4-BE49-F238E27FC236}">
                <a16:creationId xmlns:a16="http://schemas.microsoft.com/office/drawing/2014/main" id="{A62A504F-AD23-F5C1-FCD2-15185D62902E}"/>
              </a:ext>
            </a:extLst>
          </p:cNvPr>
          <p:cNvSpPr/>
          <p:nvPr/>
        </p:nvSpPr>
        <p:spPr>
          <a:xfrm>
            <a:off x="6325433" y="4641750"/>
            <a:ext cx="1904890" cy="105472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85000"/>
                    <a:lumOff val="15000"/>
                  </a:schemeClr>
                </a:solidFill>
              </a:rPr>
              <a:t>Software and Hardware Requirement</a:t>
            </a:r>
          </a:p>
        </p:txBody>
      </p:sp>
      <p:sp>
        <p:nvSpPr>
          <p:cNvPr id="13" name="Rectangle 12">
            <a:extLst>
              <a:ext uri="{FF2B5EF4-FFF2-40B4-BE49-F238E27FC236}">
                <a16:creationId xmlns:a16="http://schemas.microsoft.com/office/drawing/2014/main" id="{31473901-90A5-225F-C32C-05EA51F5D036}"/>
              </a:ext>
            </a:extLst>
          </p:cNvPr>
          <p:cNvSpPr/>
          <p:nvPr/>
        </p:nvSpPr>
        <p:spPr>
          <a:xfrm>
            <a:off x="10468947" y="4641750"/>
            <a:ext cx="1723053" cy="11071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a:t>  </a:t>
            </a:r>
            <a:r>
              <a:rPr lang="en-US" dirty="0">
                <a:solidFill>
                  <a:schemeClr val="tx1">
                    <a:lumMod val="85000"/>
                    <a:lumOff val="15000"/>
                  </a:schemeClr>
                </a:solidFill>
              </a:rPr>
              <a:t>Conclusion</a:t>
            </a:r>
            <a:endParaRPr lang="en-IN" dirty="0">
              <a:solidFill>
                <a:schemeClr val="tx1">
                  <a:lumMod val="85000"/>
                  <a:lumOff val="15000"/>
                </a:schemeClr>
              </a:solidFill>
            </a:endParaRPr>
          </a:p>
        </p:txBody>
      </p:sp>
    </p:spTree>
    <p:extLst>
      <p:ext uri="{BB962C8B-B14F-4D97-AF65-F5344CB8AC3E}">
        <p14:creationId xmlns:p14="http://schemas.microsoft.com/office/powerpoint/2010/main" val="2775535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1000"/>
                                        <p:tgtEl>
                                          <p:spTgt spid="16">
                                            <p:txEl>
                                              <p:pRg st="0" end="0"/>
                                            </p:txEl>
                                          </p:spTgt>
                                        </p:tgtEl>
                                      </p:cBhvr>
                                    </p:animEffect>
                                    <p:anim calcmode="lin" valueType="num">
                                      <p:cBhvr>
                                        <p:cTn id="8" dur="10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xEl>
                                              <p:pRg st="0" end="0"/>
                                            </p:txEl>
                                          </p:spTgt>
                                        </p:tgtEl>
                                        <p:attrNameLst>
                                          <p:attrName>style.visibility</p:attrName>
                                        </p:attrNameLst>
                                      </p:cBhvr>
                                      <p:to>
                                        <p:strVal val="visible"/>
                                      </p:to>
                                    </p:set>
                                    <p:animEffect transition="in" filter="fade">
                                      <p:cBhvr>
                                        <p:cTn id="14" dur="1000"/>
                                        <p:tgtEl>
                                          <p:spTgt spid="9">
                                            <p:txEl>
                                              <p:pRg st="0" end="0"/>
                                            </p:txEl>
                                          </p:spTgt>
                                        </p:tgtEl>
                                      </p:cBhvr>
                                    </p:animEffect>
                                    <p:anim calcmode="lin" valueType="num">
                                      <p:cBhvr>
                                        <p:cTn id="15"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8">
                                            <p:txEl>
                                              <p:pRg st="0" end="0"/>
                                            </p:txEl>
                                          </p:spTgt>
                                        </p:tgtEl>
                                        <p:attrNameLst>
                                          <p:attrName>style.visibility</p:attrName>
                                        </p:attrNameLst>
                                      </p:cBhvr>
                                      <p:to>
                                        <p:strVal val="visible"/>
                                      </p:to>
                                    </p:set>
                                    <p:animEffect transition="in" filter="fade">
                                      <p:cBhvr>
                                        <p:cTn id="21" dur="1000"/>
                                        <p:tgtEl>
                                          <p:spTgt spid="18">
                                            <p:txEl>
                                              <p:pRg st="0" end="0"/>
                                            </p:txEl>
                                          </p:spTgt>
                                        </p:tgtEl>
                                      </p:cBhvr>
                                    </p:animEffect>
                                    <p:anim calcmode="lin" valueType="num">
                                      <p:cBhvr>
                                        <p:cTn id="22" dur="1000" fill="hold"/>
                                        <p:tgtEl>
                                          <p:spTgt spid="18">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1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0" end="0"/>
                                            </p:txEl>
                                          </p:spTgt>
                                        </p:tgtEl>
                                        <p:attrNameLst>
                                          <p:attrName>style.visibility</p:attrName>
                                        </p:attrNameLst>
                                      </p:cBhvr>
                                      <p:to>
                                        <p:strVal val="visible"/>
                                      </p:to>
                                    </p:set>
                                    <p:animEffect transition="in" filter="fade">
                                      <p:cBhvr>
                                        <p:cTn id="28" dur="1000"/>
                                        <p:tgtEl>
                                          <p:spTgt spid="3">
                                            <p:txEl>
                                              <p:pRg st="0" end="0"/>
                                            </p:txEl>
                                          </p:spTgt>
                                        </p:tgtEl>
                                      </p:cBhvr>
                                    </p:animEffect>
                                    <p:anim calcmode="lin" valueType="num">
                                      <p:cBhvr>
                                        <p:cTn id="29"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2">
                                            <p:txEl>
                                              <p:pRg st="0" end="0"/>
                                            </p:txEl>
                                          </p:spTgt>
                                        </p:tgtEl>
                                        <p:attrNameLst>
                                          <p:attrName>style.visibility</p:attrName>
                                        </p:attrNameLst>
                                      </p:cBhvr>
                                      <p:to>
                                        <p:strVal val="visible"/>
                                      </p:to>
                                    </p:set>
                                    <p:animEffect transition="in" filter="fade">
                                      <p:cBhvr>
                                        <p:cTn id="35" dur="1000"/>
                                        <p:tgtEl>
                                          <p:spTgt spid="22">
                                            <p:txEl>
                                              <p:pRg st="0" end="0"/>
                                            </p:txEl>
                                          </p:spTgt>
                                        </p:tgtEl>
                                      </p:cBhvr>
                                    </p:animEffect>
                                    <p:anim calcmode="lin" valueType="num">
                                      <p:cBhvr>
                                        <p:cTn id="36" dur="1000" fill="hold"/>
                                        <p:tgtEl>
                                          <p:spTgt spid="22">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2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2">
                                            <p:txEl>
                                              <p:pRg st="0" end="0"/>
                                            </p:txEl>
                                          </p:spTgt>
                                        </p:tgtEl>
                                        <p:attrNameLst>
                                          <p:attrName>style.visibility</p:attrName>
                                        </p:attrNameLst>
                                      </p:cBhvr>
                                      <p:to>
                                        <p:strVal val="visible"/>
                                      </p:to>
                                    </p:set>
                                    <p:animEffect transition="in" filter="fade">
                                      <p:cBhvr>
                                        <p:cTn id="42" dur="1000"/>
                                        <p:tgtEl>
                                          <p:spTgt spid="12">
                                            <p:txEl>
                                              <p:pRg st="0" end="0"/>
                                            </p:txEl>
                                          </p:spTgt>
                                        </p:tgtEl>
                                      </p:cBhvr>
                                    </p:animEffect>
                                    <p:anim calcmode="lin" valueType="num">
                                      <p:cBhvr>
                                        <p:cTn id="43"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44" dur="10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24">
                                            <p:txEl>
                                              <p:pRg st="0" end="0"/>
                                            </p:txEl>
                                          </p:spTgt>
                                        </p:tgtEl>
                                        <p:attrNameLst>
                                          <p:attrName>style.visibility</p:attrName>
                                        </p:attrNameLst>
                                      </p:cBhvr>
                                      <p:to>
                                        <p:strVal val="visible"/>
                                      </p:to>
                                    </p:set>
                                    <p:animEffect transition="in" filter="fade">
                                      <p:cBhvr>
                                        <p:cTn id="49" dur="1000"/>
                                        <p:tgtEl>
                                          <p:spTgt spid="24">
                                            <p:txEl>
                                              <p:pRg st="0" end="0"/>
                                            </p:txEl>
                                          </p:spTgt>
                                        </p:tgtEl>
                                      </p:cBhvr>
                                    </p:animEffect>
                                    <p:anim calcmode="lin" valueType="num">
                                      <p:cBhvr>
                                        <p:cTn id="50" dur="1000" fill="hold"/>
                                        <p:tgtEl>
                                          <p:spTgt spid="24">
                                            <p:txEl>
                                              <p:pRg st="0" end="0"/>
                                            </p:txEl>
                                          </p:spTgt>
                                        </p:tgtEl>
                                        <p:attrNameLst>
                                          <p:attrName>ppt_x</p:attrName>
                                        </p:attrNameLst>
                                      </p:cBhvr>
                                      <p:tavLst>
                                        <p:tav tm="0">
                                          <p:val>
                                            <p:strVal val="#ppt_x"/>
                                          </p:val>
                                        </p:tav>
                                        <p:tav tm="100000">
                                          <p:val>
                                            <p:strVal val="#ppt_x"/>
                                          </p:val>
                                        </p:tav>
                                      </p:tavLst>
                                    </p:anim>
                                    <p:anim calcmode="lin" valueType="num">
                                      <p:cBhvr>
                                        <p:cTn id="51" dur="1000" fill="hold"/>
                                        <p:tgtEl>
                                          <p:spTgt spid="2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13">
                                            <p:txEl>
                                              <p:pRg st="0" end="0"/>
                                            </p:txEl>
                                          </p:spTgt>
                                        </p:tgtEl>
                                        <p:attrNameLst>
                                          <p:attrName>style.visibility</p:attrName>
                                        </p:attrNameLst>
                                      </p:cBhvr>
                                      <p:to>
                                        <p:strVal val="visible"/>
                                      </p:to>
                                    </p:set>
                                    <p:animEffect transition="in" filter="fade">
                                      <p:cBhvr>
                                        <p:cTn id="56" dur="1000"/>
                                        <p:tgtEl>
                                          <p:spTgt spid="13">
                                            <p:txEl>
                                              <p:pRg st="0" end="0"/>
                                            </p:txEl>
                                          </p:spTgt>
                                        </p:tgtEl>
                                      </p:cBhvr>
                                    </p:animEffect>
                                    <p:anim calcmode="lin" valueType="num">
                                      <p:cBhvr>
                                        <p:cTn id="57"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58"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3785597-E14C-346C-752D-175088C3BBA1}"/>
              </a:ext>
            </a:extLst>
          </p:cNvPr>
          <p:cNvSpPr>
            <a:spLocks noGrp="1"/>
          </p:cNvSpPr>
          <p:nvPr>
            <p:ph type="title"/>
          </p:nvPr>
        </p:nvSpPr>
        <p:spPr>
          <a:xfrm>
            <a:off x="484632" y="721538"/>
            <a:ext cx="10986873" cy="892660"/>
          </a:xfrm>
        </p:spPr>
        <p:txBody>
          <a:bodyPr/>
          <a:lstStyle/>
          <a:p>
            <a:r>
              <a:rPr lang="en-US" dirty="0"/>
              <a:t>Abstract</a:t>
            </a:r>
            <a:endParaRPr lang="en-IN" dirty="0"/>
          </a:p>
        </p:txBody>
      </p:sp>
      <p:sp>
        <p:nvSpPr>
          <p:cNvPr id="8" name="Footer Placeholder 7">
            <a:extLst>
              <a:ext uri="{FF2B5EF4-FFF2-40B4-BE49-F238E27FC236}">
                <a16:creationId xmlns:a16="http://schemas.microsoft.com/office/drawing/2014/main" id="{747D2267-3473-836C-6793-E1833043658F}"/>
              </a:ext>
            </a:extLst>
          </p:cNvPr>
          <p:cNvSpPr>
            <a:spLocks noGrp="1"/>
          </p:cNvSpPr>
          <p:nvPr>
            <p:ph type="ftr" sz="quarter" idx="28"/>
          </p:nvPr>
        </p:nvSpPr>
        <p:spPr/>
        <p:txBody>
          <a:bodyPr/>
          <a:lstStyle/>
          <a:p>
            <a:r>
              <a:rPr lang="en-US" dirty="0"/>
              <a:t>Digital Library System</a:t>
            </a:r>
          </a:p>
        </p:txBody>
      </p:sp>
      <p:sp>
        <p:nvSpPr>
          <p:cNvPr id="14" name="Rectangle 13">
            <a:extLst>
              <a:ext uri="{FF2B5EF4-FFF2-40B4-BE49-F238E27FC236}">
                <a16:creationId xmlns:a16="http://schemas.microsoft.com/office/drawing/2014/main" id="{B24A13C2-D89A-6A7E-C747-144782EC2089}"/>
              </a:ext>
            </a:extLst>
          </p:cNvPr>
          <p:cNvSpPr/>
          <p:nvPr/>
        </p:nvSpPr>
        <p:spPr>
          <a:xfrm>
            <a:off x="484632" y="1110343"/>
            <a:ext cx="11253278" cy="428275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lnSpc>
                <a:spcPct val="150000"/>
              </a:lnSpc>
            </a:pPr>
            <a:r>
              <a:rPr lang="en-US" sz="1800" b="0" i="0" u="none" strike="noStrike" baseline="0" dirty="0">
                <a:solidFill>
                  <a:srgbClr val="000000"/>
                </a:solidFill>
                <a:latin typeface="Calibri" panose="020F0502020204030204" pitchFamily="34" charset="0"/>
                <a:cs typeface="Calibri" panose="020F0502020204030204" pitchFamily="34" charset="0"/>
              </a:rPr>
              <a:t>The Digital Library System (DLS) is an online platform designed to efficiently manage and facilitate book-related activities in a library. The system offers users a user-friendly interface to browse, search, and borrow books, while also providing administrators with tools to manage the library's inventory and track borrowing records. Users can create accounts, log in, and access personalized services such as tracking borrowed books and receiving notifications for overdue items. The system provides a comprehensive book catalos with detailed information and real-time availability updates. Administrators can add and update books, generate reports, and monitor library performance. The DLS leverages modern technologies for scalability, reliability, and security, making it accessible through web browsers for easy access from any device. It revolutionizes traditional library operations, simplifying book management and enhancing the overall library experience</a:t>
            </a: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41477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09574" y="3435546"/>
            <a:ext cx="4260180" cy="2237466"/>
          </a:xfrm>
        </p:spPr>
        <p:txBody>
          <a:bodyPr/>
          <a:lstStyle/>
          <a:p>
            <a:r>
              <a:rPr lang="en-US" sz="1600" dirty="0"/>
              <a:t>The Digital Library System (DLS) is a robust and user-friendly platform designed to streamline the management of books and facilitate efficient borrowing and return processes in a library. Developed with the goal of simplifying the tasks of librarians, DLS empowers them with comprehensive tools to effectively organize and administer the library's collection.</a:t>
            </a:r>
          </a:p>
        </p:txBody>
      </p:sp>
      <p:sp>
        <p:nvSpPr>
          <p:cNvPr id="4" name="Footer Placeholder 3">
            <a:extLst>
              <a:ext uri="{FF2B5EF4-FFF2-40B4-BE49-F238E27FC236}">
                <a16:creationId xmlns:a16="http://schemas.microsoft.com/office/drawing/2014/main" id="{0A01EC1F-42C9-66C4-9D49-F6AF79D5BE91}"/>
              </a:ext>
            </a:extLst>
          </p:cNvPr>
          <p:cNvSpPr>
            <a:spLocks noGrp="1"/>
          </p:cNvSpPr>
          <p:nvPr>
            <p:ph type="ftr" sz="quarter" idx="52"/>
          </p:nvPr>
        </p:nvSpPr>
        <p:spPr/>
        <p:txBody>
          <a:bodyPr/>
          <a:lstStyle/>
          <a:p>
            <a:r>
              <a:rPr lang="en-US" dirty="0"/>
              <a:t>Digital Library System </a:t>
            </a:r>
          </a:p>
        </p:txBody>
      </p:sp>
      <p:pic>
        <p:nvPicPr>
          <p:cNvPr id="12" name="Picture Placeholder 11">
            <a:extLst>
              <a:ext uri="{FF2B5EF4-FFF2-40B4-BE49-F238E27FC236}">
                <a16:creationId xmlns:a16="http://schemas.microsoft.com/office/drawing/2014/main" id="{8C4B5C6A-45B4-1976-622A-4CEB4E3211BC}"/>
              </a:ext>
            </a:extLst>
          </p:cNvPr>
          <p:cNvPicPr>
            <a:picLocks noGrp="1" noChangeAspect="1"/>
          </p:cNvPicPr>
          <p:nvPr>
            <p:ph type="pic" sz="quarter" idx="51"/>
          </p:nvPr>
        </p:nvPicPr>
        <p:blipFill>
          <a:blip r:embed="rId2"/>
          <a:srcRect/>
          <a:stretch/>
        </p:blipFill>
        <p:spPr/>
      </p:pic>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77554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4D13A462-0DF7-A7CF-2055-DBD1BAB247B0}"/>
              </a:ext>
            </a:extLst>
          </p:cNvPr>
          <p:cNvSpPr>
            <a:spLocks noGrp="1"/>
          </p:cNvSpPr>
          <p:nvPr>
            <p:ph type="title"/>
          </p:nvPr>
        </p:nvSpPr>
        <p:spPr>
          <a:xfrm>
            <a:off x="1458109" y="2747863"/>
            <a:ext cx="2429101" cy="564503"/>
          </a:xfrm>
        </p:spPr>
        <p:txBody>
          <a:bodyPr/>
          <a:lstStyle/>
          <a:p>
            <a:pPr algn="ctr"/>
            <a:r>
              <a:rPr lang="en-US" dirty="0"/>
              <a:t>Objectives</a:t>
            </a:r>
            <a:endParaRPr lang="en-IN" dirty="0"/>
          </a:p>
        </p:txBody>
      </p:sp>
      <p:sp>
        <p:nvSpPr>
          <p:cNvPr id="11" name="Text Placeholder 10">
            <a:extLst>
              <a:ext uri="{FF2B5EF4-FFF2-40B4-BE49-F238E27FC236}">
                <a16:creationId xmlns:a16="http://schemas.microsoft.com/office/drawing/2014/main" id="{8EF92BCC-4341-40B1-AE75-CC259BBAA97B}"/>
              </a:ext>
            </a:extLst>
          </p:cNvPr>
          <p:cNvSpPr>
            <a:spLocks noGrp="1"/>
          </p:cNvSpPr>
          <p:nvPr>
            <p:ph type="body" sz="quarter" idx="29"/>
          </p:nvPr>
        </p:nvSpPr>
        <p:spPr>
          <a:xfrm>
            <a:off x="5281127" y="274955"/>
            <a:ext cx="6624734" cy="6308090"/>
          </a:xfrm>
        </p:spPr>
        <p:txBody>
          <a:bodyPr/>
          <a:lstStyle/>
          <a:p>
            <a:r>
              <a:rPr lang="en-US" sz="1800" b="1" dirty="0">
                <a:solidFill>
                  <a:schemeClr val="tx1">
                    <a:lumMod val="85000"/>
                    <a:lumOff val="15000"/>
                  </a:schemeClr>
                </a:solidFill>
                <a:latin typeface="Calibri" panose="020F0502020204030204" pitchFamily="34" charset="0"/>
                <a:cs typeface="Calibri" panose="020F0502020204030204" pitchFamily="34" charset="0"/>
              </a:rPr>
              <a:t>Automation of Library Management: </a:t>
            </a:r>
            <a:r>
              <a:rPr lang="en-US" sz="1800" dirty="0">
                <a:solidFill>
                  <a:schemeClr val="tx1">
                    <a:lumMod val="85000"/>
                    <a:lumOff val="15000"/>
                  </a:schemeClr>
                </a:solidFill>
                <a:latin typeface="Calibri" panose="020F0502020204030204" pitchFamily="34" charset="0"/>
                <a:cs typeface="Calibri" panose="020F0502020204030204" pitchFamily="34" charset="0"/>
              </a:rPr>
              <a:t>The DLS aims to automate various tasks performed by a library manager, such as book cataloging, record-keeping, and due date management.</a:t>
            </a:r>
          </a:p>
          <a:p>
            <a:endParaRPr lang="en-US" sz="1800" dirty="0">
              <a:solidFill>
                <a:schemeClr val="tx1">
                  <a:lumMod val="85000"/>
                  <a:lumOff val="15000"/>
                </a:schemeClr>
              </a:solidFill>
              <a:latin typeface="Calibri" panose="020F0502020204030204" pitchFamily="34" charset="0"/>
              <a:cs typeface="Calibri" panose="020F0502020204030204" pitchFamily="34" charset="0"/>
            </a:endParaRPr>
          </a:p>
          <a:p>
            <a:r>
              <a:rPr lang="en-US" sz="1800" b="1" dirty="0">
                <a:solidFill>
                  <a:schemeClr val="tx1">
                    <a:lumMod val="85000"/>
                    <a:lumOff val="15000"/>
                  </a:schemeClr>
                </a:solidFill>
                <a:latin typeface="Calibri" panose="020F0502020204030204" pitchFamily="34" charset="0"/>
                <a:cs typeface="Calibri" panose="020F0502020204030204" pitchFamily="34" charset="0"/>
              </a:rPr>
              <a:t>User Registration and Authentication: </a:t>
            </a:r>
            <a:r>
              <a:rPr lang="en-US" sz="1800" dirty="0">
                <a:solidFill>
                  <a:schemeClr val="tx1">
                    <a:lumMod val="85000"/>
                    <a:lumOff val="15000"/>
                  </a:schemeClr>
                </a:solidFill>
                <a:latin typeface="Calibri" panose="020F0502020204030204" pitchFamily="34" charset="0"/>
                <a:cs typeface="Calibri" panose="020F0502020204030204" pitchFamily="34" charset="0"/>
              </a:rPr>
              <a:t>The project enables users to register and create personal accounts. Upon registration, users can log in to the system using their credentials, which allows them to access their borrowing history and due dates.</a:t>
            </a:r>
          </a:p>
          <a:p>
            <a:endParaRPr lang="en-US" sz="1800" dirty="0">
              <a:solidFill>
                <a:schemeClr val="tx1">
                  <a:lumMod val="85000"/>
                  <a:lumOff val="15000"/>
                </a:schemeClr>
              </a:solidFill>
              <a:latin typeface="Calibri" panose="020F0502020204030204" pitchFamily="34" charset="0"/>
              <a:cs typeface="Calibri" panose="020F0502020204030204" pitchFamily="34" charset="0"/>
            </a:endParaRPr>
          </a:p>
          <a:p>
            <a:r>
              <a:rPr lang="en-US" sz="1800" b="1" dirty="0">
                <a:solidFill>
                  <a:schemeClr val="tx1">
                    <a:lumMod val="85000"/>
                    <a:lumOff val="15000"/>
                  </a:schemeClr>
                </a:solidFill>
                <a:latin typeface="Calibri" panose="020F0502020204030204" pitchFamily="34" charset="0"/>
                <a:cs typeface="Calibri" panose="020F0502020204030204" pitchFamily="34" charset="0"/>
              </a:rPr>
              <a:t>Borrowing Management: </a:t>
            </a:r>
            <a:r>
              <a:rPr lang="en-US" sz="1800" dirty="0">
                <a:solidFill>
                  <a:schemeClr val="tx1">
                    <a:lumMod val="85000"/>
                    <a:lumOff val="15000"/>
                  </a:schemeClr>
                </a:solidFill>
                <a:latin typeface="Calibri" panose="020F0502020204030204" pitchFamily="34" charset="0"/>
                <a:cs typeface="Calibri" panose="020F0502020204030204" pitchFamily="34" charset="0"/>
              </a:rPr>
              <a:t>The DLS provides functionalities for users to borrow books from the library. Users can search for available books, select the ones they want to borrow, and complete the borrowing process online. The system keeps track of borrowed books and due dates.</a:t>
            </a:r>
          </a:p>
          <a:p>
            <a:endParaRPr lang="en-US" sz="1800" dirty="0">
              <a:solidFill>
                <a:schemeClr val="tx1">
                  <a:lumMod val="85000"/>
                  <a:lumOff val="15000"/>
                </a:schemeClr>
              </a:solidFill>
              <a:latin typeface="Calibri" panose="020F0502020204030204" pitchFamily="34" charset="0"/>
              <a:cs typeface="Calibri" panose="020F0502020204030204" pitchFamily="34" charset="0"/>
            </a:endParaRPr>
          </a:p>
          <a:p>
            <a:r>
              <a:rPr lang="en-US" sz="1800" b="1" dirty="0">
                <a:solidFill>
                  <a:schemeClr val="tx1">
                    <a:lumMod val="85000"/>
                    <a:lumOff val="15000"/>
                  </a:schemeClr>
                </a:solidFill>
                <a:latin typeface="Calibri" panose="020F0502020204030204" pitchFamily="34" charset="0"/>
                <a:cs typeface="Calibri" panose="020F0502020204030204" pitchFamily="34" charset="0"/>
              </a:rPr>
              <a:t>Due Date Notifications: </a:t>
            </a:r>
            <a:r>
              <a:rPr lang="en-US" sz="1800" dirty="0">
                <a:solidFill>
                  <a:schemeClr val="tx1">
                    <a:lumMod val="85000"/>
                    <a:lumOff val="15000"/>
                  </a:schemeClr>
                </a:solidFill>
                <a:latin typeface="Calibri" panose="020F0502020204030204" pitchFamily="34" charset="0"/>
                <a:cs typeface="Calibri" panose="020F0502020204030204" pitchFamily="34" charset="0"/>
              </a:rPr>
              <a:t>The project includes a notification system that sends reminders to users about upcoming due dates. Users will receive timely notifications informing them of the books they need to return, helping them avoid late returns and associated penalties.</a:t>
            </a:r>
            <a:endParaRPr lang="en-IN" sz="1800" dirty="0">
              <a:solidFill>
                <a:schemeClr val="tx1">
                  <a:lumMod val="85000"/>
                  <a:lumOff val="15000"/>
                </a:schemeClr>
              </a:solidFill>
              <a:latin typeface="Calibri" panose="020F0502020204030204" pitchFamily="34" charset="0"/>
              <a:cs typeface="Calibri" panose="020F0502020204030204" pitchFamily="34" charset="0"/>
            </a:endParaRPr>
          </a:p>
        </p:txBody>
      </p:sp>
      <p:sp>
        <p:nvSpPr>
          <p:cNvPr id="8" name="Footer Placeholder 7">
            <a:extLst>
              <a:ext uri="{FF2B5EF4-FFF2-40B4-BE49-F238E27FC236}">
                <a16:creationId xmlns:a16="http://schemas.microsoft.com/office/drawing/2014/main" id="{2395B98A-1608-35F7-F455-AE3881C55D6A}"/>
              </a:ext>
            </a:extLst>
          </p:cNvPr>
          <p:cNvSpPr>
            <a:spLocks noGrp="1"/>
          </p:cNvSpPr>
          <p:nvPr>
            <p:ph type="ftr" sz="quarter" idx="30"/>
          </p:nvPr>
        </p:nvSpPr>
        <p:spPr/>
        <p:txBody>
          <a:bodyPr/>
          <a:lstStyle/>
          <a:p>
            <a:r>
              <a:rPr lang="en-US" dirty="0"/>
              <a:t>Digital Library System</a:t>
            </a:r>
          </a:p>
        </p:txBody>
      </p:sp>
    </p:spTree>
    <p:extLst>
      <p:ext uri="{BB962C8B-B14F-4D97-AF65-F5344CB8AC3E}">
        <p14:creationId xmlns:p14="http://schemas.microsoft.com/office/powerpoint/2010/main" val="399535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3785597-E14C-346C-752D-175088C3BBA1}"/>
              </a:ext>
            </a:extLst>
          </p:cNvPr>
          <p:cNvSpPr>
            <a:spLocks noGrp="1"/>
          </p:cNvSpPr>
          <p:nvPr>
            <p:ph type="title"/>
          </p:nvPr>
        </p:nvSpPr>
        <p:spPr>
          <a:xfrm>
            <a:off x="484632" y="721538"/>
            <a:ext cx="10986873" cy="892660"/>
          </a:xfrm>
        </p:spPr>
        <p:txBody>
          <a:bodyPr/>
          <a:lstStyle/>
          <a:p>
            <a:r>
              <a:rPr lang="en-US" dirty="0"/>
              <a:t>Existing System</a:t>
            </a:r>
            <a:endParaRPr lang="en-IN" dirty="0"/>
          </a:p>
        </p:txBody>
      </p:sp>
      <p:sp>
        <p:nvSpPr>
          <p:cNvPr id="8" name="Footer Placeholder 7">
            <a:extLst>
              <a:ext uri="{FF2B5EF4-FFF2-40B4-BE49-F238E27FC236}">
                <a16:creationId xmlns:a16="http://schemas.microsoft.com/office/drawing/2014/main" id="{747D2267-3473-836C-6793-E1833043658F}"/>
              </a:ext>
            </a:extLst>
          </p:cNvPr>
          <p:cNvSpPr>
            <a:spLocks noGrp="1"/>
          </p:cNvSpPr>
          <p:nvPr>
            <p:ph type="ftr" sz="quarter" idx="28"/>
          </p:nvPr>
        </p:nvSpPr>
        <p:spPr/>
        <p:txBody>
          <a:bodyPr/>
          <a:lstStyle/>
          <a:p>
            <a:r>
              <a:rPr lang="en-US" dirty="0"/>
              <a:t>Digital Library System</a:t>
            </a:r>
          </a:p>
        </p:txBody>
      </p:sp>
      <p:sp>
        <p:nvSpPr>
          <p:cNvPr id="14" name="Rectangle 13">
            <a:extLst>
              <a:ext uri="{FF2B5EF4-FFF2-40B4-BE49-F238E27FC236}">
                <a16:creationId xmlns:a16="http://schemas.microsoft.com/office/drawing/2014/main" id="{B24A13C2-D89A-6A7E-C747-144782EC2089}"/>
              </a:ext>
            </a:extLst>
          </p:cNvPr>
          <p:cNvSpPr/>
          <p:nvPr/>
        </p:nvSpPr>
        <p:spPr>
          <a:xfrm>
            <a:off x="484632" y="1362270"/>
            <a:ext cx="11253278" cy="412413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lnSpc>
                <a:spcPct val="150000"/>
              </a:lnSpc>
            </a:pPr>
            <a:r>
              <a:rPr lang="en-US" sz="1800" b="0" i="0" u="none" strike="noStrike" baseline="0" dirty="0">
                <a:solidFill>
                  <a:srgbClr val="000000"/>
                </a:solidFill>
                <a:latin typeface="Calibri" panose="020F0502020204030204" pitchFamily="34" charset="0"/>
                <a:cs typeface="Calibri" panose="020F0502020204030204" pitchFamily="34" charset="0"/>
              </a:rPr>
              <a:t>The existing system refers to the current state of library management processes and technologies that are in place before the implementation of the Digital Library System (DLS) project. The existing system may vary depending on the specific library or institution being considered. However, common characteristics of traditional library management systems include: </a:t>
            </a:r>
            <a:r>
              <a:rPr lang="en-US" dirty="0">
                <a:solidFill>
                  <a:srgbClr val="000000"/>
                </a:solidFill>
                <a:latin typeface="Calibri" panose="020F0502020204030204" pitchFamily="34" charset="0"/>
                <a:cs typeface="Calibri" panose="020F0502020204030204" pitchFamily="34" charset="0"/>
              </a:rPr>
              <a:t>Manual Book Cataloging, Manual Borrowing and Return Process, Lack of Advanced Search Capabilities, Manual Record-Keeping.</a:t>
            </a:r>
          </a:p>
          <a:p>
            <a:pPr algn="just">
              <a:lnSpc>
                <a:spcPct val="150000"/>
              </a:lnSpc>
            </a:pPr>
            <a:endParaRPr lang="en-US" dirty="0">
              <a:solidFill>
                <a:srgbClr val="000000"/>
              </a:solidFill>
              <a:latin typeface="Calibri" panose="020F0502020204030204" pitchFamily="34" charset="0"/>
              <a:cs typeface="Calibri" panose="020F0502020204030204" pitchFamily="34" charset="0"/>
            </a:endParaRPr>
          </a:p>
          <a:p>
            <a:pPr algn="just">
              <a:lnSpc>
                <a:spcPct val="150000"/>
              </a:lnSpc>
            </a:pPr>
            <a:r>
              <a:rPr lang="en-US" sz="2400" b="1" i="0" u="none" strike="noStrike" baseline="0" dirty="0">
                <a:solidFill>
                  <a:srgbClr val="000000"/>
                </a:solidFill>
                <a:latin typeface="Calibri" panose="020F0502020204030204" pitchFamily="34" charset="0"/>
                <a:cs typeface="Calibri" panose="020F0502020204030204" pitchFamily="34" charset="0"/>
              </a:rPr>
              <a:t>Disadvantages</a:t>
            </a:r>
            <a:endParaRPr lang="en-US" sz="1600" i="0" u="none" strike="noStrike" baseline="0" dirty="0">
              <a:solidFill>
                <a:srgbClr val="000000"/>
              </a:solidFill>
              <a:latin typeface="Calibri" panose="020F0502020204030204" pitchFamily="34" charset="0"/>
              <a:cs typeface="Calibri" panose="020F0502020204030204" pitchFamily="34" charset="0"/>
            </a:endParaRPr>
          </a:p>
          <a:p>
            <a:pPr algn="just">
              <a:lnSpc>
                <a:spcPct val="150000"/>
              </a:lnSpc>
            </a:pPr>
            <a:r>
              <a:rPr lang="en-US" sz="1600" i="0" u="none" strike="noStrike" baseline="0" dirty="0">
                <a:solidFill>
                  <a:srgbClr val="000000"/>
                </a:solidFill>
                <a:latin typeface="Calibri" panose="020F0502020204030204" pitchFamily="34" charset="0"/>
                <a:cs typeface="Calibri" panose="020F0502020204030204" pitchFamily="34" charset="0"/>
              </a:rPr>
              <a:t>Risk in the management of the data.​</a:t>
            </a:r>
          </a:p>
          <a:p>
            <a:pPr algn="just">
              <a:lnSpc>
                <a:spcPct val="150000"/>
              </a:lnSpc>
            </a:pPr>
            <a:r>
              <a:rPr lang="en-US" sz="1600" i="0" u="none" strike="noStrike" baseline="0" dirty="0">
                <a:solidFill>
                  <a:srgbClr val="000000"/>
                </a:solidFill>
                <a:latin typeface="Calibri" panose="020F0502020204030204" pitchFamily="34" charset="0"/>
                <a:cs typeface="Calibri" panose="020F0502020204030204" pitchFamily="34" charset="0"/>
              </a:rPr>
              <a:t>Less User-friendly​.</a:t>
            </a:r>
          </a:p>
          <a:p>
            <a:pPr algn="just">
              <a:lnSpc>
                <a:spcPct val="150000"/>
              </a:lnSpc>
            </a:pPr>
            <a:r>
              <a:rPr lang="en-US" sz="1600" i="0" u="none" strike="noStrike" baseline="0" dirty="0">
                <a:solidFill>
                  <a:srgbClr val="000000"/>
                </a:solidFill>
                <a:latin typeface="Calibri" panose="020F0502020204030204" pitchFamily="34" charset="0"/>
                <a:cs typeface="Calibri" panose="020F0502020204030204" pitchFamily="34" charset="0"/>
              </a:rPr>
              <a:t>Accuracy not guaranteed​.</a:t>
            </a:r>
            <a:endParaRPr lang="en-US" sz="2400" b="1" i="0" u="none" strike="noStrike" baseline="0" dirty="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424530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3785597-E14C-346C-752D-175088C3BBA1}"/>
              </a:ext>
            </a:extLst>
          </p:cNvPr>
          <p:cNvSpPr>
            <a:spLocks noGrp="1"/>
          </p:cNvSpPr>
          <p:nvPr>
            <p:ph type="title"/>
          </p:nvPr>
        </p:nvSpPr>
        <p:spPr>
          <a:xfrm>
            <a:off x="484632" y="721538"/>
            <a:ext cx="10986873" cy="892660"/>
          </a:xfrm>
        </p:spPr>
        <p:txBody>
          <a:bodyPr/>
          <a:lstStyle/>
          <a:p>
            <a:r>
              <a:rPr lang="en-US" dirty="0"/>
              <a:t>Proposed System</a:t>
            </a:r>
          </a:p>
        </p:txBody>
      </p:sp>
      <p:sp>
        <p:nvSpPr>
          <p:cNvPr id="8" name="Footer Placeholder 7">
            <a:extLst>
              <a:ext uri="{FF2B5EF4-FFF2-40B4-BE49-F238E27FC236}">
                <a16:creationId xmlns:a16="http://schemas.microsoft.com/office/drawing/2014/main" id="{747D2267-3473-836C-6793-E1833043658F}"/>
              </a:ext>
            </a:extLst>
          </p:cNvPr>
          <p:cNvSpPr>
            <a:spLocks noGrp="1"/>
          </p:cNvSpPr>
          <p:nvPr>
            <p:ph type="ftr" sz="quarter" idx="28"/>
          </p:nvPr>
        </p:nvSpPr>
        <p:spPr/>
        <p:txBody>
          <a:bodyPr/>
          <a:lstStyle/>
          <a:p>
            <a:r>
              <a:rPr lang="en-US" dirty="0"/>
              <a:t>Digital Library System</a:t>
            </a:r>
          </a:p>
        </p:txBody>
      </p:sp>
      <p:sp>
        <p:nvSpPr>
          <p:cNvPr id="14" name="Rectangle 13">
            <a:extLst>
              <a:ext uri="{FF2B5EF4-FFF2-40B4-BE49-F238E27FC236}">
                <a16:creationId xmlns:a16="http://schemas.microsoft.com/office/drawing/2014/main" id="{B24A13C2-D89A-6A7E-C747-144782EC2089}"/>
              </a:ext>
            </a:extLst>
          </p:cNvPr>
          <p:cNvSpPr/>
          <p:nvPr/>
        </p:nvSpPr>
        <p:spPr>
          <a:xfrm>
            <a:off x="484632" y="1968759"/>
            <a:ext cx="11253278" cy="344299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lnSpc>
                <a:spcPct val="150000"/>
              </a:lnSpc>
            </a:pPr>
            <a:r>
              <a:rPr lang="en-US" sz="1800" b="0" i="0" u="none" strike="noStrike" baseline="0" dirty="0">
                <a:solidFill>
                  <a:srgbClr val="000000"/>
                </a:solidFill>
                <a:latin typeface="Calibri" panose="020F0502020204030204" pitchFamily="34" charset="0"/>
                <a:cs typeface="Calibri" panose="020F0502020204030204" pitchFamily="34" charset="0"/>
              </a:rPr>
              <a:t>The proposed system, the Digital Library System (DLS), aims to revolutionize library management by introducing a comprehensive and user-friendly digital solution. The key features and improvements of the proposed system include: Online Book Catalog, Advanced Search Functionality, Automated Record-Keeping, User Accounts and Borrowing Management.</a:t>
            </a:r>
          </a:p>
          <a:p>
            <a:pPr algn="just">
              <a:lnSpc>
                <a:spcPct val="150000"/>
              </a:lnSpc>
            </a:pPr>
            <a:endParaRPr lang="en-US" sz="1800" b="0" i="0" u="none" strike="noStrike" baseline="0" dirty="0">
              <a:solidFill>
                <a:srgbClr val="000000"/>
              </a:solidFill>
              <a:latin typeface="Calibri" panose="020F0502020204030204" pitchFamily="34" charset="0"/>
              <a:cs typeface="Calibri" panose="020F0502020204030204" pitchFamily="34" charset="0"/>
            </a:endParaRPr>
          </a:p>
          <a:p>
            <a:pPr algn="just">
              <a:lnSpc>
                <a:spcPct val="150000"/>
              </a:lnSpc>
            </a:pPr>
            <a:r>
              <a:rPr lang="en-US" sz="2400" b="1" dirty="0">
                <a:solidFill>
                  <a:srgbClr val="000000"/>
                </a:solidFill>
                <a:latin typeface="Calibri" panose="020F0502020204030204" pitchFamily="34" charset="0"/>
                <a:cs typeface="Calibri" panose="020F0502020204030204" pitchFamily="34" charset="0"/>
              </a:rPr>
              <a:t>Advantages</a:t>
            </a:r>
          </a:p>
          <a:p>
            <a:pPr algn="just">
              <a:lnSpc>
                <a:spcPct val="200000"/>
              </a:lnSpc>
            </a:pPr>
            <a:r>
              <a:rPr lang="en-US" i="0" u="none" strike="noStrike" baseline="0" dirty="0">
                <a:solidFill>
                  <a:srgbClr val="000000"/>
                </a:solidFill>
                <a:latin typeface="Calibri" panose="020F0502020204030204" pitchFamily="34" charset="0"/>
                <a:cs typeface="Calibri" panose="020F0502020204030204" pitchFamily="34" charset="0"/>
              </a:rPr>
              <a:t>The system </a:t>
            </a:r>
            <a:r>
              <a:rPr lang="en-US" b="1" i="0" u="none" strike="noStrike" baseline="0" dirty="0">
                <a:solidFill>
                  <a:srgbClr val="C00000"/>
                </a:solidFill>
                <a:latin typeface="Calibri" panose="020F0502020204030204" pitchFamily="34" charset="0"/>
                <a:cs typeface="Calibri" panose="020F0502020204030204" pitchFamily="34" charset="0"/>
              </a:rPr>
              <a:t>excludes the use of paper work</a:t>
            </a:r>
            <a:r>
              <a:rPr lang="en-US" i="0" u="none" strike="noStrike" baseline="0" dirty="0">
                <a:solidFill>
                  <a:srgbClr val="C00000"/>
                </a:solidFill>
                <a:latin typeface="Calibri" panose="020F0502020204030204" pitchFamily="34" charset="0"/>
                <a:cs typeface="Calibri" panose="020F0502020204030204" pitchFamily="34" charset="0"/>
              </a:rPr>
              <a:t> </a:t>
            </a:r>
            <a:r>
              <a:rPr lang="en-US" i="0" u="none" strike="noStrike" baseline="0" dirty="0">
                <a:solidFill>
                  <a:srgbClr val="000000"/>
                </a:solidFill>
                <a:latin typeface="Calibri" panose="020F0502020204030204" pitchFamily="34" charset="0"/>
                <a:cs typeface="Calibri" panose="020F0502020204030204" pitchFamily="34" charset="0"/>
              </a:rPr>
              <a:t>by managing all the book information electronically.</a:t>
            </a:r>
          </a:p>
          <a:p>
            <a:pPr algn="just">
              <a:lnSpc>
                <a:spcPct val="200000"/>
              </a:lnSpc>
            </a:pPr>
            <a:r>
              <a:rPr lang="en-US" i="0" u="none" strike="noStrike" baseline="0" dirty="0">
                <a:solidFill>
                  <a:srgbClr val="000000"/>
                </a:solidFill>
                <a:latin typeface="Calibri" panose="020F0502020204030204" pitchFamily="34" charset="0"/>
                <a:cs typeface="Calibri" panose="020F0502020204030204" pitchFamily="34" charset="0"/>
              </a:rPr>
              <a:t>Admin can keep updating the system by providing the </a:t>
            </a:r>
            <a:r>
              <a:rPr lang="en-US" i="0" u="none" strike="noStrike" baseline="0" dirty="0">
                <a:solidFill>
                  <a:srgbClr val="C00000"/>
                </a:solidFill>
                <a:latin typeface="Calibri" panose="020F0502020204030204" pitchFamily="34" charset="0"/>
                <a:cs typeface="Calibri" panose="020F0502020204030204" pitchFamily="34" charset="0"/>
              </a:rPr>
              <a:t>new books arrival in system and their availability.</a:t>
            </a:r>
            <a:r>
              <a:rPr lang="en-US" i="0" u="none" strike="noStrike" baseline="0" dirty="0">
                <a:solidFill>
                  <a:srgbClr val="000000"/>
                </a:solidFill>
                <a:latin typeface="Calibri" panose="020F0502020204030204" pitchFamily="34" charset="0"/>
                <a:cs typeface="Calibri" panose="020F0502020204030204" pitchFamily="34" charset="0"/>
              </a:rPr>
              <a:t> </a:t>
            </a:r>
          </a:p>
          <a:p>
            <a:pPr algn="just">
              <a:lnSpc>
                <a:spcPct val="200000"/>
              </a:lnSpc>
            </a:pPr>
            <a:r>
              <a:rPr lang="en-US" i="0" u="none" strike="noStrike" baseline="0" dirty="0">
                <a:solidFill>
                  <a:srgbClr val="000000"/>
                </a:solidFill>
                <a:latin typeface="Calibri" panose="020F0502020204030204" pitchFamily="34" charset="0"/>
                <a:cs typeface="Calibri" panose="020F0502020204030204" pitchFamily="34" charset="0"/>
              </a:rPr>
              <a:t>Thus, it saves </a:t>
            </a:r>
            <a:r>
              <a:rPr lang="en-US" i="0" u="none" strike="noStrike" baseline="0" dirty="0">
                <a:solidFill>
                  <a:srgbClr val="C00000"/>
                </a:solidFill>
                <a:latin typeface="Calibri" panose="020F0502020204030204" pitchFamily="34" charset="0"/>
                <a:cs typeface="Calibri" panose="020F0502020204030204" pitchFamily="34" charset="0"/>
              </a:rPr>
              <a:t>human efforts and resources</a:t>
            </a:r>
            <a:r>
              <a:rPr lang="en-US" i="0" u="none" strike="noStrike" baseline="0" dirty="0">
                <a:solidFill>
                  <a:srgbClr val="000000"/>
                </a:solidFill>
                <a:latin typeface="Calibri" panose="020F0502020204030204" pitchFamily="34" charset="0"/>
                <a:cs typeface="Calibri" panose="020F0502020204030204" pitchFamily="34" charset="0"/>
              </a:rPr>
              <a:t>.</a:t>
            </a:r>
          </a:p>
          <a:p>
            <a:pPr algn="just">
              <a:lnSpc>
                <a:spcPct val="150000"/>
              </a:lnSpc>
            </a:pPr>
            <a:endParaRPr lang="en-US" sz="2400" b="1" i="0" u="none" strike="noStrike" baseline="0" dirty="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78029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3663CA-BA5A-41E7-1FBE-D38846DFEF75}"/>
              </a:ext>
            </a:extLst>
          </p:cNvPr>
          <p:cNvSpPr>
            <a:spLocks noGrp="1"/>
          </p:cNvSpPr>
          <p:nvPr>
            <p:ph type="title"/>
          </p:nvPr>
        </p:nvSpPr>
        <p:spPr>
          <a:xfrm>
            <a:off x="5498526" y="750817"/>
            <a:ext cx="6279503" cy="2001324"/>
          </a:xfrm>
        </p:spPr>
        <p:txBody>
          <a:bodyPr/>
          <a:lstStyle/>
          <a:p>
            <a:pPr>
              <a:lnSpc>
                <a:spcPct val="150000"/>
              </a:lnSpc>
            </a:pPr>
            <a:r>
              <a:rPr lang="en-US" sz="1800" dirty="0">
                <a:solidFill>
                  <a:schemeClr val="tx1"/>
                </a:solidFill>
                <a:latin typeface="Calibri" panose="020F0502020204030204" pitchFamily="34" charset="0"/>
                <a:cs typeface="Calibri" panose="020F0502020204030204" pitchFamily="34" charset="0"/>
              </a:rPr>
              <a:t>HARDWARE REQUIREMENTS</a:t>
            </a:r>
            <a:r>
              <a:rPr lang="en-US" sz="1800" dirty="0">
                <a:latin typeface="Calibri" panose="020F0502020204030204" pitchFamily="34" charset="0"/>
                <a:cs typeface="Calibri" panose="020F0502020204030204" pitchFamily="34" charset="0"/>
              </a:rPr>
              <a:t>:</a:t>
            </a:r>
            <a:br>
              <a:rPr lang="en-US" sz="1800" dirty="0">
                <a:latin typeface="Calibri" panose="020F0502020204030204" pitchFamily="34" charset="0"/>
                <a:cs typeface="Calibri" panose="020F0502020204030204" pitchFamily="34" charset="0"/>
              </a:rPr>
            </a:br>
            <a:r>
              <a:rPr lang="en-US" sz="1800" b="0" dirty="0">
                <a:latin typeface="Calibri" panose="020F0502020204030204" pitchFamily="34" charset="0"/>
                <a:cs typeface="Calibri" panose="020F0502020204030204" pitchFamily="34" charset="0"/>
              </a:rPr>
              <a:t>Processor		 :     intel 3</a:t>
            </a:r>
            <a:br>
              <a:rPr lang="en-US" sz="1800" b="0" dirty="0">
                <a:latin typeface="Calibri" panose="020F0502020204030204" pitchFamily="34" charset="0"/>
                <a:cs typeface="Calibri" panose="020F0502020204030204" pitchFamily="34" charset="0"/>
              </a:rPr>
            </a:br>
            <a:r>
              <a:rPr lang="en-US" sz="1800" b="0" dirty="0">
                <a:latin typeface="Calibri" panose="020F0502020204030204" pitchFamily="34" charset="0"/>
                <a:cs typeface="Calibri" panose="020F0502020204030204" pitchFamily="34" charset="0"/>
              </a:rPr>
              <a:t>Motherboard            :     intel 915gvsr chipset board   </a:t>
            </a:r>
            <a:br>
              <a:rPr lang="en-US" sz="1800" b="0" dirty="0">
                <a:latin typeface="Calibri" panose="020F0502020204030204" pitchFamily="34" charset="0"/>
                <a:cs typeface="Calibri" panose="020F0502020204030204" pitchFamily="34" charset="0"/>
              </a:rPr>
            </a:br>
            <a:r>
              <a:rPr lang="en-US" sz="1800" b="0" dirty="0">
                <a:latin typeface="Calibri" panose="020F0502020204030204" pitchFamily="34" charset="0"/>
                <a:cs typeface="Calibri" panose="020F0502020204030204" pitchFamily="34" charset="0"/>
              </a:rPr>
              <a:t>Ram		 :     4 </a:t>
            </a:r>
            <a:r>
              <a:rPr lang="en-US" sz="1800" b="0" dirty="0" err="1">
                <a:latin typeface="Calibri" panose="020F0502020204030204" pitchFamily="34" charset="0"/>
                <a:cs typeface="Calibri" panose="020F0502020204030204" pitchFamily="34" charset="0"/>
              </a:rPr>
              <a:t>gb</a:t>
            </a:r>
            <a:r>
              <a:rPr lang="en-US" sz="1800" b="0" dirty="0">
                <a:latin typeface="Calibri" panose="020F0502020204030204" pitchFamily="34" charset="0"/>
                <a:cs typeface="Calibri" panose="020F0502020204030204" pitchFamily="34" charset="0"/>
              </a:rPr>
              <a:t> ddr2 ram</a:t>
            </a:r>
            <a:br>
              <a:rPr lang="en-US" sz="1800" b="0" dirty="0">
                <a:latin typeface="Calibri" panose="020F0502020204030204" pitchFamily="34" charset="0"/>
                <a:cs typeface="Calibri" panose="020F0502020204030204" pitchFamily="34" charset="0"/>
              </a:rPr>
            </a:br>
            <a:r>
              <a:rPr lang="en-US" sz="1800" b="0" dirty="0">
                <a:latin typeface="Calibri" panose="020F0502020204030204" pitchFamily="34" charset="0"/>
                <a:cs typeface="Calibri" panose="020F0502020204030204" pitchFamily="34" charset="0"/>
              </a:rPr>
              <a:t>Hard disk drive</a:t>
            </a:r>
            <a:r>
              <a:rPr lang="en-US" sz="1800" dirty="0">
                <a:latin typeface="Calibri" panose="020F0502020204030204" pitchFamily="34" charset="0"/>
                <a:cs typeface="Calibri" panose="020F0502020204030204" pitchFamily="34" charset="0"/>
              </a:rPr>
              <a:t>	 </a:t>
            </a:r>
            <a:r>
              <a:rPr lang="en-US" sz="1800" b="0" dirty="0">
                <a:latin typeface="Calibri" panose="020F0502020204030204" pitchFamily="34" charset="0"/>
                <a:cs typeface="Calibri" panose="020F0502020204030204" pitchFamily="34" charset="0"/>
              </a:rPr>
              <a:t>:</a:t>
            </a:r>
            <a:r>
              <a:rPr lang="en-US" sz="1800" dirty="0">
                <a:latin typeface="Calibri" panose="020F0502020204030204" pitchFamily="34" charset="0"/>
                <a:cs typeface="Calibri" panose="020F0502020204030204" pitchFamily="34" charset="0"/>
              </a:rPr>
              <a:t>      </a:t>
            </a:r>
            <a:r>
              <a:rPr lang="en-US" sz="1800" b="0" dirty="0">
                <a:latin typeface="Calibri" panose="020F0502020204030204" pitchFamily="34" charset="0"/>
                <a:cs typeface="Calibri" panose="020F0502020204030204" pitchFamily="34" charset="0"/>
              </a:rPr>
              <a:t>160 </a:t>
            </a:r>
            <a:r>
              <a:rPr lang="en-US" sz="1800" b="0" dirty="0" err="1">
                <a:latin typeface="Calibri" panose="020F0502020204030204" pitchFamily="34" charset="0"/>
                <a:cs typeface="Calibri" panose="020F0502020204030204" pitchFamily="34" charset="0"/>
              </a:rPr>
              <a:t>gb</a:t>
            </a:r>
            <a:endParaRPr lang="en-US" sz="1800" b="0" dirty="0">
              <a:latin typeface="Calibri" panose="020F0502020204030204" pitchFamily="34" charset="0"/>
              <a:cs typeface="Calibri" panose="020F0502020204030204" pitchFamily="34" charset="0"/>
            </a:endParaRPr>
          </a:p>
        </p:txBody>
      </p:sp>
      <p:sp>
        <p:nvSpPr>
          <p:cNvPr id="11" name="Text Placeholder 10">
            <a:extLst>
              <a:ext uri="{FF2B5EF4-FFF2-40B4-BE49-F238E27FC236}">
                <a16:creationId xmlns:a16="http://schemas.microsoft.com/office/drawing/2014/main" id="{02CEC6EF-006F-693B-5D79-47FD797CB22B}"/>
              </a:ext>
            </a:extLst>
          </p:cNvPr>
          <p:cNvSpPr>
            <a:spLocks noGrp="1"/>
          </p:cNvSpPr>
          <p:nvPr>
            <p:ph type="body" sz="quarter" idx="29"/>
          </p:nvPr>
        </p:nvSpPr>
        <p:spPr>
          <a:xfrm>
            <a:off x="5498526" y="3251459"/>
            <a:ext cx="4672693" cy="3149023"/>
          </a:xfrm>
        </p:spPr>
        <p:txBody>
          <a:bodyPr/>
          <a:lstStyle/>
          <a:p>
            <a:r>
              <a:rPr lang="en-US" sz="1800" b="1" dirty="0">
                <a:solidFill>
                  <a:schemeClr val="tx1"/>
                </a:solidFill>
                <a:latin typeface="Calibri" panose="020F0502020204030204" pitchFamily="34" charset="0"/>
                <a:cs typeface="Calibri" panose="020F0502020204030204" pitchFamily="34" charset="0"/>
              </a:rPr>
              <a:t>SOFTWARE REQUIREMENTS</a:t>
            </a:r>
            <a:r>
              <a:rPr lang="en-US" sz="1800" dirty="0">
                <a:solidFill>
                  <a:schemeClr val="tx1">
                    <a:lumMod val="75000"/>
                    <a:lumOff val="25000"/>
                  </a:schemeClr>
                </a:solidFill>
                <a:latin typeface="Calibri" panose="020F0502020204030204" pitchFamily="34" charset="0"/>
                <a:cs typeface="Calibri" panose="020F0502020204030204" pitchFamily="34" charset="0"/>
              </a:rPr>
              <a:t>:</a:t>
            </a:r>
          </a:p>
          <a:p>
            <a:r>
              <a:rPr lang="en-US" sz="1800" dirty="0">
                <a:solidFill>
                  <a:schemeClr val="tx1">
                    <a:lumMod val="75000"/>
                    <a:lumOff val="25000"/>
                  </a:schemeClr>
                </a:solidFill>
                <a:latin typeface="Calibri" panose="020F0502020204030204" pitchFamily="34" charset="0"/>
                <a:cs typeface="Calibri" panose="020F0502020204030204" pitchFamily="34" charset="0"/>
              </a:rPr>
              <a:t>Front end		: html5, css3, bootstrap</a:t>
            </a:r>
          </a:p>
          <a:p>
            <a:r>
              <a:rPr lang="en-US" sz="1800" dirty="0">
                <a:solidFill>
                  <a:schemeClr val="tx1">
                    <a:lumMod val="75000"/>
                    <a:lumOff val="25000"/>
                  </a:schemeClr>
                </a:solidFill>
                <a:latin typeface="Calibri" panose="020F0502020204030204" pitchFamily="34" charset="0"/>
                <a:cs typeface="Calibri" panose="020F0502020204030204" pitchFamily="34" charset="0"/>
              </a:rPr>
              <a:t>Back end		: </a:t>
            </a:r>
            <a:r>
              <a:rPr lang="en-US" sz="1800" dirty="0" err="1">
                <a:solidFill>
                  <a:schemeClr val="tx1">
                    <a:lumMod val="75000"/>
                    <a:lumOff val="25000"/>
                  </a:schemeClr>
                </a:solidFill>
                <a:latin typeface="Calibri" panose="020F0502020204030204" pitchFamily="34" charset="0"/>
                <a:cs typeface="Calibri" panose="020F0502020204030204" pitchFamily="34" charset="0"/>
              </a:rPr>
              <a:t>php</a:t>
            </a:r>
            <a:r>
              <a:rPr lang="en-US" sz="1800" dirty="0">
                <a:solidFill>
                  <a:schemeClr val="tx1">
                    <a:lumMod val="75000"/>
                    <a:lumOff val="25000"/>
                  </a:schemeClr>
                </a:solidFill>
                <a:latin typeface="Calibri" panose="020F0502020204030204" pitchFamily="34" charset="0"/>
                <a:cs typeface="Calibri" panose="020F0502020204030204" pitchFamily="34" charset="0"/>
              </a:rPr>
              <a:t>, </a:t>
            </a:r>
            <a:r>
              <a:rPr lang="en-US" sz="1800" dirty="0" err="1">
                <a:solidFill>
                  <a:schemeClr val="tx1">
                    <a:lumMod val="75000"/>
                    <a:lumOff val="25000"/>
                  </a:schemeClr>
                </a:solidFill>
                <a:latin typeface="Calibri" panose="020F0502020204030204" pitchFamily="34" charset="0"/>
                <a:cs typeface="Calibri" panose="020F0502020204030204" pitchFamily="34" charset="0"/>
              </a:rPr>
              <a:t>mysql</a:t>
            </a:r>
            <a:endParaRPr lang="en-US" sz="1800" dirty="0">
              <a:solidFill>
                <a:schemeClr val="tx1">
                  <a:lumMod val="75000"/>
                  <a:lumOff val="25000"/>
                </a:schemeClr>
              </a:solidFill>
              <a:latin typeface="Calibri" panose="020F0502020204030204" pitchFamily="34" charset="0"/>
              <a:cs typeface="Calibri" panose="020F0502020204030204" pitchFamily="34" charset="0"/>
            </a:endParaRPr>
          </a:p>
          <a:p>
            <a:r>
              <a:rPr lang="en-US" sz="1800" dirty="0">
                <a:solidFill>
                  <a:schemeClr val="tx1">
                    <a:lumMod val="75000"/>
                    <a:lumOff val="25000"/>
                  </a:schemeClr>
                </a:solidFill>
                <a:latin typeface="Calibri" panose="020F0502020204030204" pitchFamily="34" charset="0"/>
                <a:cs typeface="Calibri" panose="020F0502020204030204" pitchFamily="34" charset="0"/>
              </a:rPr>
              <a:t>Control end	: angular java script</a:t>
            </a:r>
          </a:p>
          <a:p>
            <a:endParaRPr lang="en-US" sz="1800" dirty="0">
              <a:solidFill>
                <a:schemeClr val="tx1">
                  <a:lumMod val="75000"/>
                  <a:lumOff val="25000"/>
                </a:schemeClr>
              </a:solidFill>
              <a:latin typeface="Calibri" panose="020F0502020204030204" pitchFamily="34" charset="0"/>
              <a:cs typeface="Calibri" panose="020F0502020204030204" pitchFamily="34" charset="0"/>
            </a:endParaRPr>
          </a:p>
          <a:p>
            <a:r>
              <a:rPr lang="en-US" sz="1800" b="1" dirty="0">
                <a:solidFill>
                  <a:schemeClr val="tx1"/>
                </a:solidFill>
                <a:latin typeface="Calibri" panose="020F0502020204030204" pitchFamily="34" charset="0"/>
                <a:cs typeface="Calibri" panose="020F0502020204030204" pitchFamily="34" charset="0"/>
              </a:rPr>
              <a:t>PHP  TOOLS</a:t>
            </a:r>
            <a:r>
              <a:rPr lang="en-US" sz="1800" dirty="0">
                <a:solidFill>
                  <a:schemeClr val="tx1">
                    <a:lumMod val="75000"/>
                    <a:lumOff val="25000"/>
                  </a:schemeClr>
                </a:solidFill>
                <a:latin typeface="Calibri" panose="020F0502020204030204" pitchFamily="34" charset="0"/>
                <a:cs typeface="Calibri" panose="020F0502020204030204" pitchFamily="34" charset="0"/>
              </a:rPr>
              <a:t>:</a:t>
            </a:r>
          </a:p>
          <a:p>
            <a:r>
              <a:rPr lang="en-US" sz="1800" dirty="0">
                <a:solidFill>
                  <a:schemeClr val="tx1">
                    <a:lumMod val="75000"/>
                    <a:lumOff val="25000"/>
                  </a:schemeClr>
                </a:solidFill>
                <a:latin typeface="Calibri" panose="020F0502020204030204" pitchFamily="34" charset="0"/>
                <a:cs typeface="Calibri" panose="020F0502020204030204" pitchFamily="34" charset="0"/>
              </a:rPr>
              <a:t>xampp-win32-5.5.19-0-VC11</a:t>
            </a:r>
          </a:p>
        </p:txBody>
      </p:sp>
      <p:sp>
        <p:nvSpPr>
          <p:cNvPr id="4" name="Footer Placeholder 3">
            <a:extLst>
              <a:ext uri="{FF2B5EF4-FFF2-40B4-BE49-F238E27FC236}">
                <a16:creationId xmlns:a16="http://schemas.microsoft.com/office/drawing/2014/main" id="{8A610345-FF40-D90A-5C88-A462A10E487B}"/>
              </a:ext>
            </a:extLst>
          </p:cNvPr>
          <p:cNvSpPr>
            <a:spLocks noGrp="1"/>
          </p:cNvSpPr>
          <p:nvPr>
            <p:ph type="ftr" sz="quarter" idx="30"/>
          </p:nvPr>
        </p:nvSpPr>
        <p:spPr/>
        <p:txBody>
          <a:bodyPr/>
          <a:lstStyle/>
          <a:p>
            <a:r>
              <a:rPr lang="en-US" noProof="0" dirty="0"/>
              <a:t>Digital Library System</a:t>
            </a:r>
          </a:p>
        </p:txBody>
      </p:sp>
      <p:sp>
        <p:nvSpPr>
          <p:cNvPr id="2" name="Rectangle 1">
            <a:extLst>
              <a:ext uri="{FF2B5EF4-FFF2-40B4-BE49-F238E27FC236}">
                <a16:creationId xmlns:a16="http://schemas.microsoft.com/office/drawing/2014/main" id="{514F6BD7-DC5E-AC33-8F99-0554D4D5E826}"/>
              </a:ext>
            </a:extLst>
          </p:cNvPr>
          <p:cNvSpPr/>
          <p:nvPr/>
        </p:nvSpPr>
        <p:spPr>
          <a:xfrm>
            <a:off x="1716111" y="2565643"/>
            <a:ext cx="1904890" cy="105472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lumMod val="85000"/>
                    <a:lumOff val="15000"/>
                  </a:schemeClr>
                </a:solidFill>
                <a:latin typeface="Calibri" panose="020F0502020204030204" pitchFamily="34" charset="0"/>
                <a:cs typeface="Calibri" panose="020F0502020204030204" pitchFamily="34" charset="0"/>
              </a:rPr>
              <a:t>Software and Hardware Requirement</a:t>
            </a:r>
          </a:p>
        </p:txBody>
      </p:sp>
    </p:spTree>
    <p:extLst>
      <p:ext uri="{BB962C8B-B14F-4D97-AF65-F5344CB8AC3E}">
        <p14:creationId xmlns:p14="http://schemas.microsoft.com/office/powerpoint/2010/main" val="32955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C571E-FE0E-082E-552D-FFE750D70633}"/>
              </a:ext>
            </a:extLst>
          </p:cNvPr>
          <p:cNvSpPr>
            <a:spLocks noGrp="1"/>
          </p:cNvSpPr>
          <p:nvPr>
            <p:ph type="title"/>
          </p:nvPr>
        </p:nvSpPr>
        <p:spPr>
          <a:xfrm>
            <a:off x="3803280" y="81481"/>
            <a:ext cx="4416989" cy="870242"/>
          </a:xfrm>
        </p:spPr>
        <p:txBody>
          <a:bodyPr/>
          <a:lstStyle/>
          <a:p>
            <a:pPr algn="ctr"/>
            <a:r>
              <a:rPr lang="en-US" sz="3600" dirty="0"/>
              <a:t>Screenshots</a:t>
            </a:r>
            <a:br>
              <a:rPr lang="en-US" sz="3600" dirty="0"/>
            </a:br>
            <a:r>
              <a:rPr lang="en-US" sz="1800" dirty="0"/>
              <a:t>Home Page</a:t>
            </a:r>
            <a:endParaRPr lang="en-IN" sz="1800" dirty="0"/>
          </a:p>
        </p:txBody>
      </p:sp>
      <p:sp>
        <p:nvSpPr>
          <p:cNvPr id="5" name="Footer Placeholder 4">
            <a:extLst>
              <a:ext uri="{FF2B5EF4-FFF2-40B4-BE49-F238E27FC236}">
                <a16:creationId xmlns:a16="http://schemas.microsoft.com/office/drawing/2014/main" id="{D01F5B72-BE49-3A11-3ED7-65AF97DE2497}"/>
              </a:ext>
            </a:extLst>
          </p:cNvPr>
          <p:cNvSpPr>
            <a:spLocks noGrp="1"/>
          </p:cNvSpPr>
          <p:nvPr>
            <p:ph type="ftr" sz="quarter" idx="52"/>
          </p:nvPr>
        </p:nvSpPr>
        <p:spPr/>
        <p:txBody>
          <a:bodyPr/>
          <a:lstStyle/>
          <a:p>
            <a:r>
              <a:rPr lang="en-US" dirty="0"/>
              <a:t>Digital Library System</a:t>
            </a:r>
          </a:p>
        </p:txBody>
      </p:sp>
      <p:pic>
        <p:nvPicPr>
          <p:cNvPr id="8" name="Picture 7">
            <a:extLst>
              <a:ext uri="{FF2B5EF4-FFF2-40B4-BE49-F238E27FC236}">
                <a16:creationId xmlns:a16="http://schemas.microsoft.com/office/drawing/2014/main" id="{98247BC7-12C9-38F9-4ACD-16E6A0058217}"/>
              </a:ext>
            </a:extLst>
          </p:cNvPr>
          <p:cNvPicPr>
            <a:picLocks noChangeAspect="1"/>
          </p:cNvPicPr>
          <p:nvPr/>
        </p:nvPicPr>
        <p:blipFill>
          <a:blip r:embed="rId2"/>
          <a:stretch>
            <a:fillRect/>
          </a:stretch>
        </p:blipFill>
        <p:spPr>
          <a:xfrm>
            <a:off x="1047233" y="951723"/>
            <a:ext cx="9929081" cy="51712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76691464"/>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2.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245</TotalTime>
  <Words>883</Words>
  <Application>Microsoft Office PowerPoint</Application>
  <PresentationFormat>Widescreen</PresentationFormat>
  <Paragraphs>76</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等线</vt:lpstr>
      <vt:lpstr>Abadi</vt:lpstr>
      <vt:lpstr>Arial</vt:lpstr>
      <vt:lpstr>Calibri</vt:lpstr>
      <vt:lpstr>Google Sans</vt:lpstr>
      <vt:lpstr>Posterama Text SemiBold</vt:lpstr>
      <vt:lpstr>Office 主题​​</vt:lpstr>
      <vt:lpstr>Digital Library System</vt:lpstr>
      <vt:lpstr>Contents</vt:lpstr>
      <vt:lpstr>Abstract</vt:lpstr>
      <vt:lpstr>Introduction</vt:lpstr>
      <vt:lpstr>Objectives</vt:lpstr>
      <vt:lpstr>Existing System</vt:lpstr>
      <vt:lpstr>Proposed System</vt:lpstr>
      <vt:lpstr>HARDWARE REQUIREMENTS: Processor   :     intel 3 Motherboard            :     intel 915gvsr chipset board    Ram   :     4 gb ddr2 ram Hard disk drive  :      160 gb</vt:lpstr>
      <vt:lpstr>Screenshots Home Page</vt:lpstr>
      <vt:lpstr>Admin Login</vt:lpstr>
      <vt:lpstr>Admin Dashboard</vt:lpstr>
      <vt:lpstr>User Dashboard</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Library System</dc:title>
  <dc:creator>girish patil</dc:creator>
  <cp:lastModifiedBy>girish patil</cp:lastModifiedBy>
  <cp:revision>5</cp:revision>
  <dcterms:created xsi:type="dcterms:W3CDTF">2023-06-29T07:34:17Z</dcterms:created>
  <dcterms:modified xsi:type="dcterms:W3CDTF">2023-06-29T11:41:58Z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